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3"/>
    <p:sldId id="257" r:id="rId34"/>
    <p:sldId id="258" r:id="rId35"/>
    <p:sldId id="259" r:id="rId36"/>
    <p:sldId id="260" r:id="rId37"/>
    <p:sldId id="261" r:id="rId38"/>
    <p:sldId id="262" r:id="rId39"/>
    <p:sldId id="263" r:id="rId40"/>
    <p:sldId id="264" r:id="rId41"/>
    <p:sldId id="265" r:id="rId42"/>
    <p:sldId id="266" r:id="rId43"/>
    <p:sldId id="267" r:id="rId44"/>
    <p:sldId id="268" r:id="rId45"/>
    <p:sldId id="269" r:id="rId46"/>
    <p:sldId id="270" r:id="rId47"/>
    <p:sldId id="271" r:id="rId48"/>
    <p:sldId id="272" r:id="rId49"/>
    <p:sldId id="273" r:id="rId50"/>
    <p:sldId id="274" r:id="rId51"/>
    <p:sldId id="275" r:id="rId52"/>
    <p:sldId id="276" r:id="rId53"/>
    <p:sldId id="277" r:id="rId54"/>
    <p:sldId id="278" r:id="rId55"/>
    <p:sldId id="279" r:id="rId56"/>
    <p:sldId id="280" r:id="rId57"/>
    <p:sldId id="281" r:id="rId58"/>
    <p:sldId id="282" r:id="rId59"/>
    <p:sldId id="283" r:id="rId60"/>
    <p:sldId id="284" r:id="rId61"/>
    <p:sldId id="285" r:id="rId62"/>
    <p:sldId id="286" r:id="rId63"/>
    <p:sldId id="287" r:id="rId64"/>
    <p:sldId id="288" r:id="rId65"/>
    <p:sldId id="289" r:id="rId66"/>
    <p:sldId id="290" r:id="rId67"/>
    <p:sldId id="291" r:id="rId68"/>
    <p:sldId id="292" r:id="rId69"/>
    <p:sldId id="293" r:id="rId70"/>
    <p:sldId id="294" r:id="rId71"/>
    <p:sldId id="295" r:id="rId72"/>
    <p:sldId id="296" r:id="rId73"/>
    <p:sldId id="297" r:id="rId74"/>
    <p:sldId id="298" r:id="rId75"/>
    <p:sldId id="299" r:id="rId76"/>
    <p:sldId id="300" r:id="rId77"/>
    <p:sldId id="301" r:id="rId78"/>
    <p:sldId id="302" r:id="rId79"/>
    <p:sldId id="303" r:id="rId80"/>
    <p:sldId id="304" r:id="rId81"/>
    <p:sldId id="305" r:id="rId82"/>
    <p:sldId id="306" r:id="rId83"/>
    <p:sldId id="307" r:id="rId84"/>
    <p:sldId id="308" r:id="rId85"/>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Archivo Black" charset="1" panose="020B0A03020202020B04"/>
      <p:regular r:id="rId12"/>
    </p:embeddedFont>
    <p:embeddedFont>
      <p:font typeface="Montserrat Light" charset="1" panose="00000400000000000000"/>
      <p:regular r:id="rId13"/>
    </p:embeddedFont>
    <p:embeddedFont>
      <p:font typeface="Montserrat Light Bold" charset="1" panose="00000800000000000000"/>
      <p:regular r:id="rId14"/>
    </p:embeddedFont>
    <p:embeddedFont>
      <p:font typeface="Montserrat Light Italics" charset="1" panose="00000400000000000000"/>
      <p:regular r:id="rId15"/>
    </p:embeddedFont>
    <p:embeddedFont>
      <p:font typeface="Montserrat Light Bold Italics" charset="1" panose="00000800000000000000"/>
      <p:regular r:id="rId16"/>
    </p:embeddedFont>
    <p:embeddedFont>
      <p:font typeface="Arial" charset="1" panose="020B0502020202020204"/>
      <p:regular r:id="rId17"/>
    </p:embeddedFont>
    <p:embeddedFont>
      <p:font typeface="Arial Bold" charset="1" panose="020B0802020202020204"/>
      <p:regular r:id="rId18"/>
    </p:embeddedFont>
    <p:embeddedFont>
      <p:font typeface="Arial Italics" charset="1" panose="020B0502020202090204"/>
      <p:regular r:id="rId19"/>
    </p:embeddedFont>
    <p:embeddedFont>
      <p:font typeface="Arial Bold Italics" charset="1" panose="020B0802020202090204"/>
      <p:regular r:id="rId20"/>
    </p:embeddedFont>
    <p:embeddedFont>
      <p:font typeface="Open Sauce" charset="1" panose="00000500000000000000"/>
      <p:regular r:id="rId21"/>
    </p:embeddedFont>
    <p:embeddedFont>
      <p:font typeface="Open Sauce Bold" charset="1" panose="00000800000000000000"/>
      <p:regular r:id="rId22"/>
    </p:embeddedFont>
    <p:embeddedFont>
      <p:font typeface="Open Sauce Italics" charset="1" panose="00000500000000000000"/>
      <p:regular r:id="rId23"/>
    </p:embeddedFont>
    <p:embeddedFont>
      <p:font typeface="Open Sauce Bold Italics" charset="1" panose="00000800000000000000"/>
      <p:regular r:id="rId24"/>
    </p:embeddedFont>
    <p:embeddedFont>
      <p:font typeface="Open Sauce Light" charset="1" panose="00000400000000000000"/>
      <p:regular r:id="rId25"/>
    </p:embeddedFont>
    <p:embeddedFont>
      <p:font typeface="Open Sauce Light Italics" charset="1" panose="00000400000000000000"/>
      <p:regular r:id="rId26"/>
    </p:embeddedFont>
    <p:embeddedFont>
      <p:font typeface="Open Sauce Medium" charset="1" panose="00000600000000000000"/>
      <p:regular r:id="rId27"/>
    </p:embeddedFont>
    <p:embeddedFont>
      <p:font typeface="Open Sauce Medium Italics" charset="1" panose="00000600000000000000"/>
      <p:regular r:id="rId28"/>
    </p:embeddedFont>
    <p:embeddedFont>
      <p:font typeface="Open Sauce Semi-Bold" charset="1" panose="00000700000000000000"/>
      <p:regular r:id="rId29"/>
    </p:embeddedFont>
    <p:embeddedFont>
      <p:font typeface="Open Sauce Semi-Bold Italics" charset="1" panose="00000700000000000000"/>
      <p:regular r:id="rId30"/>
    </p:embeddedFont>
    <p:embeddedFont>
      <p:font typeface="Open Sauce Heavy" charset="1" panose="00000A00000000000000"/>
      <p:regular r:id="rId31"/>
    </p:embeddedFont>
    <p:embeddedFont>
      <p:font typeface="Open Sauce Heavy Italics" charset="1" panose="00000A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slides/slide1.xml" Type="http://schemas.openxmlformats.org/officeDocument/2006/relationships/slide"/><Relationship Id="rId34" Target="slides/slide2.xml" Type="http://schemas.openxmlformats.org/officeDocument/2006/relationships/slide"/><Relationship Id="rId35" Target="slides/slide3.xml" Type="http://schemas.openxmlformats.org/officeDocument/2006/relationships/slide"/><Relationship Id="rId36" Target="slides/slide4.xml" Type="http://schemas.openxmlformats.org/officeDocument/2006/relationships/slide"/><Relationship Id="rId37" Target="slides/slide5.xml" Type="http://schemas.openxmlformats.org/officeDocument/2006/relationships/slide"/><Relationship Id="rId38" Target="slides/slide6.xml" Type="http://schemas.openxmlformats.org/officeDocument/2006/relationships/slide"/><Relationship Id="rId39" Target="slides/slide7.xml" Type="http://schemas.openxmlformats.org/officeDocument/2006/relationships/slide"/><Relationship Id="rId4" Target="theme/theme1.xml" Type="http://schemas.openxmlformats.org/officeDocument/2006/relationships/theme"/><Relationship Id="rId40" Target="slides/slide8.xml" Type="http://schemas.openxmlformats.org/officeDocument/2006/relationships/slide"/><Relationship Id="rId41" Target="slides/slide9.xml" Type="http://schemas.openxmlformats.org/officeDocument/2006/relationships/slide"/><Relationship Id="rId42" Target="slides/slide10.xml" Type="http://schemas.openxmlformats.org/officeDocument/2006/relationships/slide"/><Relationship Id="rId43" Target="slides/slide11.xml" Type="http://schemas.openxmlformats.org/officeDocument/2006/relationships/slide"/><Relationship Id="rId44" Target="slides/slide12.xml" Type="http://schemas.openxmlformats.org/officeDocument/2006/relationships/slide"/><Relationship Id="rId45" Target="slides/slide13.xml" Type="http://schemas.openxmlformats.org/officeDocument/2006/relationships/slide"/><Relationship Id="rId46" Target="slides/slide14.xml" Type="http://schemas.openxmlformats.org/officeDocument/2006/relationships/slide"/><Relationship Id="rId47" Target="slides/slide15.xml" Type="http://schemas.openxmlformats.org/officeDocument/2006/relationships/slide"/><Relationship Id="rId48" Target="slides/slide16.xml" Type="http://schemas.openxmlformats.org/officeDocument/2006/relationships/slide"/><Relationship Id="rId49" Target="slides/slide17.xml" Type="http://schemas.openxmlformats.org/officeDocument/2006/relationships/slide"/><Relationship Id="rId5" Target="tableStyles.xml" Type="http://schemas.openxmlformats.org/officeDocument/2006/relationships/tableStyles"/><Relationship Id="rId50" Target="slides/slide18.xml" Type="http://schemas.openxmlformats.org/officeDocument/2006/relationships/slide"/><Relationship Id="rId51" Target="slides/slide19.xml" Type="http://schemas.openxmlformats.org/officeDocument/2006/relationships/slide"/><Relationship Id="rId52" Target="slides/slide20.xml" Type="http://schemas.openxmlformats.org/officeDocument/2006/relationships/slide"/><Relationship Id="rId53" Target="slides/slide21.xml" Type="http://schemas.openxmlformats.org/officeDocument/2006/relationships/slide"/><Relationship Id="rId54" Target="slides/slide22.xml" Type="http://schemas.openxmlformats.org/officeDocument/2006/relationships/slide"/><Relationship Id="rId55" Target="slides/slide23.xml" Type="http://schemas.openxmlformats.org/officeDocument/2006/relationships/slide"/><Relationship Id="rId56" Target="slides/slide24.xml" Type="http://schemas.openxmlformats.org/officeDocument/2006/relationships/slide"/><Relationship Id="rId57" Target="slides/slide25.xml" Type="http://schemas.openxmlformats.org/officeDocument/2006/relationships/slide"/><Relationship Id="rId58" Target="slides/slide26.xml" Type="http://schemas.openxmlformats.org/officeDocument/2006/relationships/slide"/><Relationship Id="rId59" Target="slides/slide27.xml" Type="http://schemas.openxmlformats.org/officeDocument/2006/relationships/slide"/><Relationship Id="rId6" Target="fonts/font6.fntdata" Type="http://schemas.openxmlformats.org/officeDocument/2006/relationships/font"/><Relationship Id="rId60" Target="slides/slide28.xml" Type="http://schemas.openxmlformats.org/officeDocument/2006/relationships/slide"/><Relationship Id="rId61" Target="slides/slide29.xml" Type="http://schemas.openxmlformats.org/officeDocument/2006/relationships/slide"/><Relationship Id="rId62" Target="slides/slide30.xml" Type="http://schemas.openxmlformats.org/officeDocument/2006/relationships/slide"/><Relationship Id="rId63" Target="slides/slide31.xml" Type="http://schemas.openxmlformats.org/officeDocument/2006/relationships/slide"/><Relationship Id="rId64" Target="slides/slide32.xml" Type="http://schemas.openxmlformats.org/officeDocument/2006/relationships/slide"/><Relationship Id="rId65" Target="slides/slide33.xml" Type="http://schemas.openxmlformats.org/officeDocument/2006/relationships/slide"/><Relationship Id="rId66" Target="slides/slide34.xml" Type="http://schemas.openxmlformats.org/officeDocument/2006/relationships/slide"/><Relationship Id="rId67" Target="slides/slide35.xml" Type="http://schemas.openxmlformats.org/officeDocument/2006/relationships/slide"/><Relationship Id="rId68" Target="slides/slide36.xml" Type="http://schemas.openxmlformats.org/officeDocument/2006/relationships/slide"/><Relationship Id="rId69" Target="slides/slide37.xml" Type="http://schemas.openxmlformats.org/officeDocument/2006/relationships/slide"/><Relationship Id="rId7" Target="fonts/font7.fntdata" Type="http://schemas.openxmlformats.org/officeDocument/2006/relationships/font"/><Relationship Id="rId70" Target="slides/slide38.xml" Type="http://schemas.openxmlformats.org/officeDocument/2006/relationships/slide"/><Relationship Id="rId71" Target="slides/slide39.xml" Type="http://schemas.openxmlformats.org/officeDocument/2006/relationships/slide"/><Relationship Id="rId72" Target="slides/slide40.xml" Type="http://schemas.openxmlformats.org/officeDocument/2006/relationships/slide"/><Relationship Id="rId73" Target="slides/slide41.xml" Type="http://schemas.openxmlformats.org/officeDocument/2006/relationships/slide"/><Relationship Id="rId74" Target="slides/slide42.xml" Type="http://schemas.openxmlformats.org/officeDocument/2006/relationships/slide"/><Relationship Id="rId75" Target="slides/slide43.xml" Type="http://schemas.openxmlformats.org/officeDocument/2006/relationships/slide"/><Relationship Id="rId76" Target="slides/slide44.xml" Type="http://schemas.openxmlformats.org/officeDocument/2006/relationships/slide"/><Relationship Id="rId77" Target="slides/slide45.xml" Type="http://schemas.openxmlformats.org/officeDocument/2006/relationships/slide"/><Relationship Id="rId78" Target="slides/slide46.xml" Type="http://schemas.openxmlformats.org/officeDocument/2006/relationships/slide"/><Relationship Id="rId79" Target="slides/slide47.xml" Type="http://schemas.openxmlformats.org/officeDocument/2006/relationships/slide"/><Relationship Id="rId8" Target="fonts/font8.fntdata" Type="http://schemas.openxmlformats.org/officeDocument/2006/relationships/font"/><Relationship Id="rId80" Target="slides/slide48.xml" Type="http://schemas.openxmlformats.org/officeDocument/2006/relationships/slide"/><Relationship Id="rId81" Target="slides/slide49.xml" Type="http://schemas.openxmlformats.org/officeDocument/2006/relationships/slide"/><Relationship Id="rId82" Target="slides/slide50.xml" Type="http://schemas.openxmlformats.org/officeDocument/2006/relationships/slide"/><Relationship Id="rId83" Target="slides/slide51.xml" Type="http://schemas.openxmlformats.org/officeDocument/2006/relationships/slide"/><Relationship Id="rId84" Target="slides/slide52.xml" Type="http://schemas.openxmlformats.org/officeDocument/2006/relationships/slide"/><Relationship Id="rId85" Target="slides/slide53.xml" Type="http://schemas.openxmlformats.org/officeDocument/2006/relationships/slide"/><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4.png" Type="http://schemas.openxmlformats.org/officeDocument/2006/relationships/image"/><Relationship Id="rId4" Target="../media/image6.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0.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8.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0.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1.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4.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5.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 Id="rId4" Target="../media/image38.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9.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43.png" Type="http://schemas.openxmlformats.org/officeDocument/2006/relationships/image"/><Relationship Id="rId4" Target="../media/image4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9.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45.png" Type="http://schemas.openxmlformats.org/officeDocument/2006/relationships/image"/><Relationship Id="rId4" Target="../media/image46.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47.png" Type="http://schemas.openxmlformats.org/officeDocument/2006/relationships/image"/><Relationship Id="rId4" Target="../media/image48.png" Type="http://schemas.openxmlformats.org/officeDocument/2006/relationships/image"/><Relationship Id="rId5" Target="../media/image49.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50.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51.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52.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53.png" Type="http://schemas.openxmlformats.org/officeDocument/2006/relationships/image"/><Relationship Id="rId4" Target="../media/image54.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55.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5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57.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58.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59.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https://springone.io/history-of-spring" TargetMode="External" Type="http://schemas.openxmlformats.org/officeDocument/2006/relationships/hyperlink"/></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4.png" Type="http://schemas.openxmlformats.org/officeDocument/2006/relationships/image"/><Relationship Id="rId4" Target="../media/image6.jpe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https://www.tutorialspoint.com/spring/index.htm"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555"/>
            </a:stretch>
          </a:blipFill>
        </p:spPr>
      </p:sp>
      <p:sp>
        <p:nvSpPr>
          <p:cNvPr name="Freeform 3" id="3"/>
          <p:cNvSpPr/>
          <p:nvPr/>
        </p:nvSpPr>
        <p:spPr>
          <a:xfrm flipH="false" flipV="false" rot="-4521330">
            <a:off x="4522202" y="1734737"/>
            <a:ext cx="14167639" cy="7119239"/>
          </a:xfrm>
          <a:custGeom>
            <a:avLst/>
            <a:gdLst/>
            <a:ahLst/>
            <a:cxnLst/>
            <a:rect r="r" b="b" t="t" l="l"/>
            <a:pathLst>
              <a:path h="7119239" w="14167639">
                <a:moveTo>
                  <a:pt x="0" y="0"/>
                </a:moveTo>
                <a:lnTo>
                  <a:pt x="14167639" y="0"/>
                </a:lnTo>
                <a:lnTo>
                  <a:pt x="14167639" y="7119238"/>
                </a:lnTo>
                <a:lnTo>
                  <a:pt x="0" y="7119238"/>
                </a:lnTo>
                <a:lnTo>
                  <a:pt x="0" y="0"/>
                </a:lnTo>
                <a:close/>
              </a:path>
            </a:pathLst>
          </a:custGeom>
          <a:blipFill>
            <a:blip r:embed="rId3"/>
            <a:stretch>
              <a:fillRect l="0" t="0" r="0" b="0"/>
            </a:stretch>
          </a:blipFill>
        </p:spPr>
      </p:sp>
      <p:grpSp>
        <p:nvGrpSpPr>
          <p:cNvPr name="Group 4" id="4"/>
          <p:cNvGrpSpPr/>
          <p:nvPr/>
        </p:nvGrpSpPr>
        <p:grpSpPr>
          <a:xfrm rot="0">
            <a:off x="9589607" y="0"/>
            <a:ext cx="8698393" cy="10400373"/>
            <a:chOff x="0" y="0"/>
            <a:chExt cx="8603361" cy="10286746"/>
          </a:xfrm>
        </p:grpSpPr>
        <p:sp>
          <p:nvSpPr>
            <p:cNvPr name="Freeform 5" id="5"/>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l="-114498" t="-230" r="-2201" b="-20632"/>
              </a:stretch>
            </a:blipFill>
          </p:spPr>
        </p:sp>
      </p:grpSp>
      <p:grpSp>
        <p:nvGrpSpPr>
          <p:cNvPr name="Group 6" id="6"/>
          <p:cNvGrpSpPr/>
          <p:nvPr/>
        </p:nvGrpSpPr>
        <p:grpSpPr>
          <a:xfrm rot="0">
            <a:off x="4191521" y="3349077"/>
            <a:ext cx="9904959" cy="3588846"/>
            <a:chOff x="0" y="0"/>
            <a:chExt cx="2608713" cy="945211"/>
          </a:xfrm>
        </p:grpSpPr>
        <p:sp>
          <p:nvSpPr>
            <p:cNvPr name="Freeform 7" id="7"/>
            <p:cNvSpPr/>
            <p:nvPr/>
          </p:nvSpPr>
          <p:spPr>
            <a:xfrm flipH="false" flipV="false" rot="0">
              <a:off x="0" y="0"/>
              <a:ext cx="2608713" cy="945211"/>
            </a:xfrm>
            <a:custGeom>
              <a:avLst/>
              <a:gdLst/>
              <a:ahLst/>
              <a:cxnLst/>
              <a:rect r="r" b="b" t="t" l="l"/>
              <a:pathLst>
                <a:path h="945211" w="2608713">
                  <a:moveTo>
                    <a:pt x="0" y="0"/>
                  </a:moveTo>
                  <a:lnTo>
                    <a:pt x="2608713" y="0"/>
                  </a:lnTo>
                  <a:lnTo>
                    <a:pt x="2608713" y="945211"/>
                  </a:lnTo>
                  <a:lnTo>
                    <a:pt x="0" y="945211"/>
                  </a:lnTo>
                  <a:close/>
                </a:path>
              </a:pathLst>
            </a:custGeom>
            <a:solidFill>
              <a:srgbClr val="FFFFFF"/>
            </a:solidFill>
          </p:spPr>
        </p:sp>
        <p:sp>
          <p:nvSpPr>
            <p:cNvPr name="TextBox 8" id="8"/>
            <p:cNvSpPr txBox="true"/>
            <p:nvPr/>
          </p:nvSpPr>
          <p:spPr>
            <a:xfrm>
              <a:off x="0" y="-19050"/>
              <a:ext cx="2608713" cy="964261"/>
            </a:xfrm>
            <a:prstGeom prst="rect">
              <a:avLst/>
            </a:prstGeom>
          </p:spPr>
          <p:txBody>
            <a:bodyPr anchor="ctr" rtlCol="false" tIns="50800" lIns="50800" bIns="50800" rIns="50800"/>
            <a:lstStyle/>
            <a:p>
              <a:pPr algn="ctr">
                <a:lnSpc>
                  <a:spcPts val="2859"/>
                </a:lnSpc>
              </a:pPr>
            </a:p>
          </p:txBody>
        </p:sp>
      </p:grpSp>
      <p:sp>
        <p:nvSpPr>
          <p:cNvPr name="Freeform 9" id="9"/>
          <p:cNvSpPr/>
          <p:nvPr/>
        </p:nvSpPr>
        <p:spPr>
          <a:xfrm flipH="false" flipV="false" rot="0">
            <a:off x="4191521" y="6937923"/>
            <a:ext cx="9904959" cy="680751"/>
          </a:xfrm>
          <a:custGeom>
            <a:avLst/>
            <a:gdLst/>
            <a:ahLst/>
            <a:cxnLst/>
            <a:rect r="r" b="b" t="t" l="l"/>
            <a:pathLst>
              <a:path h="680751" w="9904959">
                <a:moveTo>
                  <a:pt x="0" y="0"/>
                </a:moveTo>
                <a:lnTo>
                  <a:pt x="9904958" y="0"/>
                </a:lnTo>
                <a:lnTo>
                  <a:pt x="9904958" y="680752"/>
                </a:lnTo>
                <a:lnTo>
                  <a:pt x="0" y="680752"/>
                </a:lnTo>
                <a:lnTo>
                  <a:pt x="0" y="0"/>
                </a:lnTo>
                <a:close/>
              </a:path>
            </a:pathLst>
          </a:custGeom>
          <a:blipFill>
            <a:blip r:embed="rId5"/>
            <a:stretch>
              <a:fillRect l="0" t="-187363" r="0" b="0"/>
            </a:stretch>
          </a:blipFill>
        </p:spPr>
      </p:sp>
      <p:sp>
        <p:nvSpPr>
          <p:cNvPr name="TextBox 10" id="10"/>
          <p:cNvSpPr txBox="true"/>
          <p:nvPr/>
        </p:nvSpPr>
        <p:spPr>
          <a:xfrm rot="0">
            <a:off x="4441321" y="4225299"/>
            <a:ext cx="9405358" cy="2375868"/>
          </a:xfrm>
          <a:prstGeom prst="rect">
            <a:avLst/>
          </a:prstGeom>
        </p:spPr>
        <p:txBody>
          <a:bodyPr anchor="t" rtlCol="false" tIns="0" lIns="0" bIns="0" rIns="0">
            <a:spAutoFit/>
          </a:bodyPr>
          <a:lstStyle/>
          <a:p>
            <a:pPr algn="ctr">
              <a:lnSpc>
                <a:spcPts val="9524"/>
              </a:lnSpc>
            </a:pPr>
            <a:r>
              <a:rPr lang="en-US" sz="6902" spc="96">
                <a:solidFill>
                  <a:srgbClr val="040506"/>
                </a:solidFill>
                <a:latin typeface="Archivo Black"/>
              </a:rPr>
              <a:t>JAVA ENTERPRISE SOLUTIONS</a:t>
            </a:r>
          </a:p>
        </p:txBody>
      </p:sp>
      <p:sp>
        <p:nvSpPr>
          <p:cNvPr name="TextBox 11" id="11"/>
          <p:cNvSpPr txBox="true"/>
          <p:nvPr/>
        </p:nvSpPr>
        <p:spPr>
          <a:xfrm rot="0">
            <a:off x="5471449" y="3464745"/>
            <a:ext cx="7345101" cy="893904"/>
          </a:xfrm>
          <a:prstGeom prst="rect">
            <a:avLst/>
          </a:prstGeom>
        </p:spPr>
        <p:txBody>
          <a:bodyPr anchor="t" rtlCol="false" tIns="0" lIns="0" bIns="0" rIns="0">
            <a:spAutoFit/>
          </a:bodyPr>
          <a:lstStyle/>
          <a:p>
            <a:pPr algn="ctr">
              <a:lnSpc>
                <a:spcPts val="7294"/>
              </a:lnSpc>
            </a:pPr>
            <a:r>
              <a:rPr lang="en-US" sz="5286" spc="74">
                <a:solidFill>
                  <a:srgbClr val="040506"/>
                </a:solidFill>
                <a:latin typeface="Archivo Black"/>
              </a:rPr>
              <a:t>INTRODUCTION TO</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866187" y="2028190"/>
            <a:ext cx="16230600" cy="7592060"/>
          </a:xfrm>
          <a:prstGeom prst="rect">
            <a:avLst/>
          </a:prstGeom>
        </p:spPr>
        <p:txBody>
          <a:bodyPr anchor="t" rtlCol="false" tIns="0" lIns="0" bIns="0" rIns="0">
            <a:spAutoFit/>
          </a:bodyPr>
          <a:lstStyle/>
          <a:p>
            <a:pPr marL="474979" indent="-237490" lvl="1">
              <a:lnSpc>
                <a:spcPts val="2859"/>
              </a:lnSpc>
              <a:buFont typeface="Arial"/>
              <a:buChar char="•"/>
            </a:pPr>
            <a:r>
              <a:rPr lang="en-US" sz="2199">
                <a:solidFill>
                  <a:srgbClr val="000000"/>
                </a:solidFill>
                <a:latin typeface="Open Sauce Bold"/>
              </a:rPr>
              <a:t>POJO Based</a:t>
            </a:r>
            <a:r>
              <a:rPr lang="en-US" sz="2199">
                <a:solidFill>
                  <a:srgbClr val="000000"/>
                </a:solidFill>
                <a:latin typeface="Open Sauce"/>
              </a:rPr>
              <a:t> - Spring enables developers to develop enterprise-class applications using POJOs. The benefit of using only POJOs is that you do not need an EJB container product such as an application server but you have the option of using only a robust servlet container such as Tomcat or some commercial product.</a:t>
            </a:r>
          </a:p>
          <a:p>
            <a:pPr marL="474979" indent="-237490" lvl="1">
              <a:lnSpc>
                <a:spcPts val="2859"/>
              </a:lnSpc>
              <a:buFont typeface="Arial"/>
              <a:buChar char="•"/>
            </a:pPr>
            <a:r>
              <a:rPr lang="en-US" sz="2199">
                <a:solidFill>
                  <a:srgbClr val="000000"/>
                </a:solidFill>
                <a:latin typeface="Open Sauce Bold"/>
              </a:rPr>
              <a:t>Modular </a:t>
            </a:r>
            <a:r>
              <a:rPr lang="en-US" sz="2199">
                <a:solidFill>
                  <a:srgbClr val="000000"/>
                </a:solidFill>
                <a:latin typeface="Open Sauce"/>
              </a:rPr>
              <a:t>- Spring is organized in a modular fashion. Even though the number of packages and classes are substantial, you have to worry only about the ones you need and ignore the rest.</a:t>
            </a:r>
          </a:p>
          <a:p>
            <a:pPr marL="474979" indent="-237490" lvl="1">
              <a:lnSpc>
                <a:spcPts val="2859"/>
              </a:lnSpc>
              <a:buFont typeface="Arial"/>
              <a:buChar char="•"/>
            </a:pPr>
            <a:r>
              <a:rPr lang="en-US" sz="2199">
                <a:solidFill>
                  <a:srgbClr val="000000"/>
                </a:solidFill>
                <a:latin typeface="Open Sauce Bold"/>
              </a:rPr>
              <a:t>Integration with existing frameworks</a:t>
            </a:r>
            <a:r>
              <a:rPr lang="en-US" sz="2199">
                <a:solidFill>
                  <a:srgbClr val="000000"/>
                </a:solidFill>
                <a:latin typeface="Open Sauce"/>
              </a:rPr>
              <a:t> - Spring does not reinvent the wheel, instead it truly makes use of some of the existing technologies like several ORM frameworks, logging frameworks, JEE, Quartz and JDK timers, and other view technologies.</a:t>
            </a:r>
          </a:p>
          <a:p>
            <a:pPr marL="474979" indent="-237490" lvl="1">
              <a:lnSpc>
                <a:spcPts val="2859"/>
              </a:lnSpc>
              <a:buFont typeface="Arial"/>
              <a:buChar char="•"/>
            </a:pPr>
            <a:r>
              <a:rPr lang="en-US" sz="2199">
                <a:solidFill>
                  <a:srgbClr val="000000"/>
                </a:solidFill>
                <a:latin typeface="Open Sauce Bold"/>
              </a:rPr>
              <a:t>Testablity </a:t>
            </a:r>
            <a:r>
              <a:rPr lang="en-US" sz="2199">
                <a:solidFill>
                  <a:srgbClr val="000000"/>
                </a:solidFill>
                <a:latin typeface="Open Sauce"/>
              </a:rPr>
              <a:t>- Testing an application written with Spring is simple because environment-dependent code is moved into this framework. Furthermore, by using JavaBeanstyle POJOs, it becomes easier to use dependency injection for injecting test data.</a:t>
            </a:r>
          </a:p>
          <a:p>
            <a:pPr marL="474979" indent="-237490" lvl="1">
              <a:lnSpc>
                <a:spcPts val="2859"/>
              </a:lnSpc>
              <a:buFont typeface="Arial"/>
              <a:buChar char="•"/>
            </a:pPr>
            <a:r>
              <a:rPr lang="en-US" sz="2199">
                <a:solidFill>
                  <a:srgbClr val="000000"/>
                </a:solidFill>
                <a:latin typeface="Open Sauce Bold"/>
              </a:rPr>
              <a:t>Web MVC</a:t>
            </a:r>
            <a:r>
              <a:rPr lang="en-US" sz="2199">
                <a:solidFill>
                  <a:srgbClr val="000000"/>
                </a:solidFill>
                <a:latin typeface="Open Sauce"/>
              </a:rPr>
              <a:t> - Spring's web framework is a well-designed web MVC framework, which provides a great alternative to web frameworks such as Struts or other over-engineered or less popular web frameworks.</a:t>
            </a:r>
          </a:p>
          <a:p>
            <a:pPr marL="474979" indent="-237490" lvl="1">
              <a:lnSpc>
                <a:spcPts val="2859"/>
              </a:lnSpc>
              <a:buFont typeface="Arial"/>
              <a:buChar char="•"/>
            </a:pPr>
            <a:r>
              <a:rPr lang="en-US" sz="2199">
                <a:solidFill>
                  <a:srgbClr val="000000"/>
                </a:solidFill>
                <a:latin typeface="Open Sauce Bold"/>
              </a:rPr>
              <a:t>Central Exception Handling</a:t>
            </a:r>
            <a:r>
              <a:rPr lang="en-US" sz="2199">
                <a:solidFill>
                  <a:srgbClr val="000000"/>
                </a:solidFill>
                <a:latin typeface="Open Sauce"/>
              </a:rPr>
              <a:t> - Spring provides a convenient API to translate technology-specific exceptions (thrown by JDBC, Hibernate, or JDO, for example) into consistent, unchecked exceptions.</a:t>
            </a:r>
          </a:p>
          <a:p>
            <a:pPr marL="474979" indent="-237490" lvl="1">
              <a:lnSpc>
                <a:spcPts val="2859"/>
              </a:lnSpc>
              <a:buFont typeface="Arial"/>
              <a:buChar char="•"/>
            </a:pPr>
            <a:r>
              <a:rPr lang="en-US" sz="2199">
                <a:solidFill>
                  <a:srgbClr val="000000"/>
                </a:solidFill>
                <a:latin typeface="Open Sauce Bold"/>
              </a:rPr>
              <a:t>Lightweight </a:t>
            </a:r>
            <a:r>
              <a:rPr lang="en-US" sz="2199">
                <a:solidFill>
                  <a:srgbClr val="000000"/>
                </a:solidFill>
                <a:latin typeface="Open Sauce"/>
              </a:rPr>
              <a:t>- Lightweight IoC containers tend to be lightweight, especially when compared to EJB containers, for example. This is beneficial for developing and deploying applications on computers with limited memory and CPU resources.</a:t>
            </a:r>
          </a:p>
          <a:p>
            <a:pPr marL="474979" indent="-237490" lvl="1">
              <a:lnSpc>
                <a:spcPts val="2859"/>
              </a:lnSpc>
              <a:buFont typeface="Arial"/>
              <a:buChar char="•"/>
            </a:pPr>
            <a:r>
              <a:rPr lang="en-US" sz="2199">
                <a:solidFill>
                  <a:srgbClr val="000000"/>
                </a:solidFill>
                <a:latin typeface="Open Sauce Bold"/>
              </a:rPr>
              <a:t>Transaction management</a:t>
            </a:r>
            <a:r>
              <a:rPr lang="en-US" sz="2199">
                <a:solidFill>
                  <a:srgbClr val="000000"/>
                </a:solidFill>
                <a:latin typeface="Open Sauce"/>
              </a:rPr>
              <a:t> - Spring provides a consistent transaction management interface that can scale down to a local transaction (using a single database, for example) and scale up to global transactions (using JTA, for example).</a:t>
            </a:r>
          </a:p>
        </p:txBody>
      </p:sp>
      <p:sp>
        <p:nvSpPr>
          <p:cNvPr name="TextBox 3" id="3"/>
          <p:cNvSpPr txBox="true"/>
          <p:nvPr/>
        </p:nvSpPr>
        <p:spPr>
          <a:xfrm rot="0">
            <a:off x="3518120" y="933450"/>
            <a:ext cx="11251760" cy="848634"/>
          </a:xfrm>
          <a:prstGeom prst="rect">
            <a:avLst/>
          </a:prstGeom>
        </p:spPr>
        <p:txBody>
          <a:bodyPr anchor="t" rtlCol="false" tIns="0" lIns="0" bIns="0" rIns="0">
            <a:spAutoFit/>
          </a:bodyPr>
          <a:lstStyle/>
          <a:p>
            <a:pPr algn="ctr" marL="0" indent="0" lvl="0">
              <a:lnSpc>
                <a:spcPts val="6845"/>
              </a:lnSpc>
              <a:spcBef>
                <a:spcPct val="0"/>
              </a:spcBef>
            </a:pPr>
            <a:r>
              <a:rPr lang="en-US" sz="4960" spc="173">
                <a:solidFill>
                  <a:srgbClr val="010101"/>
                </a:solidFill>
                <a:latin typeface="Archivo Black"/>
              </a:rPr>
              <a:t>APPLICATIONS OF SPRING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013836" y="102870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916860" y="3148979"/>
            <a:ext cx="5689104" cy="275488"/>
            <a:chOff x="0" y="0"/>
            <a:chExt cx="4519796" cy="218865"/>
          </a:xfrm>
        </p:grpSpPr>
        <p:sp>
          <p:nvSpPr>
            <p:cNvPr name="Freeform 7" id="7"/>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8" id="8"/>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12085550" y="-131220"/>
            <a:ext cx="9534019" cy="1112295"/>
            <a:chOff x="0" y="0"/>
            <a:chExt cx="1876002" cy="218865"/>
          </a:xfrm>
        </p:grpSpPr>
        <p:sp>
          <p:nvSpPr>
            <p:cNvPr name="Freeform 10" id="10"/>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11" id="11"/>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12" id="12"/>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Freeform 13" id="13"/>
          <p:cNvSpPr/>
          <p:nvPr/>
        </p:nvSpPr>
        <p:spPr>
          <a:xfrm flipH="false" flipV="false" rot="0">
            <a:off x="10972142" y="3768150"/>
            <a:ext cx="6585530" cy="5675926"/>
          </a:xfrm>
          <a:custGeom>
            <a:avLst/>
            <a:gdLst/>
            <a:ahLst/>
            <a:cxnLst/>
            <a:rect r="r" b="b" t="t" l="l"/>
            <a:pathLst>
              <a:path h="5675926" w="6585530">
                <a:moveTo>
                  <a:pt x="0" y="0"/>
                </a:moveTo>
                <a:lnTo>
                  <a:pt x="6585530" y="0"/>
                </a:lnTo>
                <a:lnTo>
                  <a:pt x="6585530" y="5675927"/>
                </a:lnTo>
                <a:lnTo>
                  <a:pt x="0" y="5675927"/>
                </a:lnTo>
                <a:lnTo>
                  <a:pt x="0" y="0"/>
                </a:lnTo>
                <a:close/>
              </a:path>
            </a:pathLst>
          </a:custGeom>
          <a:blipFill>
            <a:blip r:embed="rId3"/>
            <a:stretch>
              <a:fillRect l="0" t="0" r="0" b="0"/>
            </a:stretch>
          </a:blipFill>
        </p:spPr>
      </p:sp>
      <p:sp>
        <p:nvSpPr>
          <p:cNvPr name="TextBox 14" id="14"/>
          <p:cNvSpPr txBox="true"/>
          <p:nvPr/>
        </p:nvSpPr>
        <p:spPr>
          <a:xfrm rot="0">
            <a:off x="1663813" y="1725604"/>
            <a:ext cx="9308329" cy="812989"/>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rPr>
              <a:t>SPRING ARCHITECTURE</a:t>
            </a:r>
          </a:p>
        </p:txBody>
      </p:sp>
      <p:sp>
        <p:nvSpPr>
          <p:cNvPr name="TextBox 15" id="15"/>
          <p:cNvSpPr txBox="true"/>
          <p:nvPr/>
        </p:nvSpPr>
        <p:spPr>
          <a:xfrm rot="0">
            <a:off x="1126208" y="3672900"/>
            <a:ext cx="7692734" cy="848634"/>
          </a:xfrm>
          <a:prstGeom prst="rect">
            <a:avLst/>
          </a:prstGeom>
        </p:spPr>
        <p:txBody>
          <a:bodyPr anchor="t" rtlCol="false" tIns="0" lIns="0" bIns="0" rIns="0">
            <a:spAutoFit/>
          </a:bodyPr>
          <a:lstStyle/>
          <a:p>
            <a:pPr marL="0" indent="0" lvl="0">
              <a:lnSpc>
                <a:spcPts val="6845"/>
              </a:lnSpc>
              <a:spcBef>
                <a:spcPct val="0"/>
              </a:spcBef>
            </a:pPr>
            <a:r>
              <a:rPr lang="en-US" sz="4960" spc="173">
                <a:solidFill>
                  <a:srgbClr val="010101"/>
                </a:solidFill>
                <a:latin typeface="Archivo Black"/>
              </a:rPr>
              <a:t>CORE CONTAINER</a:t>
            </a:r>
          </a:p>
        </p:txBody>
      </p:sp>
      <p:sp>
        <p:nvSpPr>
          <p:cNvPr name="TextBox 16" id="16"/>
          <p:cNvSpPr txBox="true"/>
          <p:nvPr/>
        </p:nvSpPr>
        <p:spPr>
          <a:xfrm rot="0">
            <a:off x="1028700" y="4988260"/>
            <a:ext cx="9377439" cy="3610610"/>
          </a:xfrm>
          <a:prstGeom prst="rect">
            <a:avLst/>
          </a:prstGeom>
        </p:spPr>
        <p:txBody>
          <a:bodyPr anchor="t" rtlCol="false" tIns="0" lIns="0" bIns="0" rIns="0">
            <a:spAutoFit/>
          </a:bodyPr>
          <a:lstStyle/>
          <a:p>
            <a:pPr marL="474979" indent="-237490" lvl="1">
              <a:lnSpc>
                <a:spcPts val="2859"/>
              </a:lnSpc>
              <a:buFont typeface="Arial"/>
              <a:buChar char="•"/>
            </a:pPr>
            <a:r>
              <a:rPr lang="en-US" sz="2199">
                <a:solidFill>
                  <a:srgbClr val="000000"/>
                </a:solidFill>
                <a:latin typeface="Open Sauce"/>
              </a:rPr>
              <a:t>The</a:t>
            </a:r>
            <a:r>
              <a:rPr lang="en-US" sz="2199">
                <a:solidFill>
                  <a:srgbClr val="000000"/>
                </a:solidFill>
                <a:latin typeface="Open Sauce Bold"/>
              </a:rPr>
              <a:t> Core</a:t>
            </a:r>
            <a:r>
              <a:rPr lang="en-US" sz="2199">
                <a:solidFill>
                  <a:srgbClr val="000000"/>
                </a:solidFill>
                <a:latin typeface="Open Sauce"/>
              </a:rPr>
              <a:t> module provides the fundamental parts of the framework, including the IoC and Dependency Injection features.</a:t>
            </a:r>
          </a:p>
          <a:p>
            <a:pPr marL="474979" indent="-237490" lvl="1">
              <a:lnSpc>
                <a:spcPts val="2859"/>
              </a:lnSpc>
              <a:buFont typeface="Arial"/>
              <a:buChar char="•"/>
            </a:pPr>
            <a:r>
              <a:rPr lang="en-US" sz="2199">
                <a:solidFill>
                  <a:srgbClr val="000000"/>
                </a:solidFill>
                <a:latin typeface="Open Sauce"/>
              </a:rPr>
              <a:t>The</a:t>
            </a:r>
            <a:r>
              <a:rPr lang="en-US" sz="2199">
                <a:solidFill>
                  <a:srgbClr val="000000"/>
                </a:solidFill>
                <a:latin typeface="Open Sauce Bold"/>
              </a:rPr>
              <a:t> Bean </a:t>
            </a:r>
            <a:r>
              <a:rPr lang="en-US" sz="2199">
                <a:solidFill>
                  <a:srgbClr val="000000"/>
                </a:solidFill>
                <a:latin typeface="Open Sauce"/>
              </a:rPr>
              <a:t>module provides BeanFactory, which is a sophisticated implementation of the factory pattern.</a:t>
            </a:r>
          </a:p>
          <a:p>
            <a:pPr marL="474979" indent="-237490" lvl="1">
              <a:lnSpc>
                <a:spcPts val="2859"/>
              </a:lnSpc>
              <a:buFont typeface="Arial"/>
              <a:buChar char="•"/>
            </a:pPr>
            <a:r>
              <a:rPr lang="en-US" sz="2199">
                <a:solidFill>
                  <a:srgbClr val="000000"/>
                </a:solidFill>
                <a:latin typeface="Open Sauce"/>
              </a:rPr>
              <a:t>The </a:t>
            </a:r>
            <a:r>
              <a:rPr lang="en-US" sz="2199">
                <a:solidFill>
                  <a:srgbClr val="000000"/>
                </a:solidFill>
                <a:latin typeface="Open Sauce Bold"/>
              </a:rPr>
              <a:t>Contex</a:t>
            </a:r>
            <a:r>
              <a:rPr lang="en-US" sz="2199">
                <a:solidFill>
                  <a:srgbClr val="000000"/>
                </a:solidFill>
                <a:latin typeface="Open Sauce"/>
              </a:rPr>
              <a:t>t module builds on the solid base provided by the Core and Beans modules and it is a medium to access any objects defined and configured. The ApplicationContext interface is the focal point of the Context module.</a:t>
            </a:r>
          </a:p>
          <a:p>
            <a:pPr marL="474979" indent="-237490" lvl="1">
              <a:lnSpc>
                <a:spcPts val="2859"/>
              </a:lnSpc>
              <a:buFont typeface="Arial"/>
              <a:buChar char="•"/>
            </a:pPr>
            <a:r>
              <a:rPr lang="en-US" sz="2199">
                <a:solidFill>
                  <a:srgbClr val="000000"/>
                </a:solidFill>
                <a:latin typeface="Open Sauce"/>
              </a:rPr>
              <a:t>The </a:t>
            </a:r>
            <a:r>
              <a:rPr lang="en-US" sz="2199">
                <a:solidFill>
                  <a:srgbClr val="000000"/>
                </a:solidFill>
                <a:latin typeface="Open Sauce Bold"/>
              </a:rPr>
              <a:t>SpEL</a:t>
            </a:r>
            <a:r>
              <a:rPr lang="en-US" sz="2199">
                <a:solidFill>
                  <a:srgbClr val="000000"/>
                </a:solidFill>
                <a:latin typeface="Open Sauce"/>
              </a:rPr>
              <a:t> module provides a powerful expression language for querying and manipulating an object graph at runtime.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013836" y="102870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916860" y="3148979"/>
            <a:ext cx="5689104" cy="275488"/>
            <a:chOff x="0" y="0"/>
            <a:chExt cx="4519796" cy="218865"/>
          </a:xfrm>
        </p:grpSpPr>
        <p:sp>
          <p:nvSpPr>
            <p:cNvPr name="Freeform 7" id="7"/>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8" id="8"/>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12085550" y="-131220"/>
            <a:ext cx="9534019" cy="1112295"/>
            <a:chOff x="0" y="0"/>
            <a:chExt cx="1876002" cy="218865"/>
          </a:xfrm>
        </p:grpSpPr>
        <p:sp>
          <p:nvSpPr>
            <p:cNvPr name="Freeform 10" id="10"/>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11" id="11"/>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12" id="12"/>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Freeform 13" id="13"/>
          <p:cNvSpPr/>
          <p:nvPr/>
        </p:nvSpPr>
        <p:spPr>
          <a:xfrm flipH="false" flipV="false" rot="0">
            <a:off x="10972142" y="3768150"/>
            <a:ext cx="6585530" cy="5675926"/>
          </a:xfrm>
          <a:custGeom>
            <a:avLst/>
            <a:gdLst/>
            <a:ahLst/>
            <a:cxnLst/>
            <a:rect r="r" b="b" t="t" l="l"/>
            <a:pathLst>
              <a:path h="5675926" w="6585530">
                <a:moveTo>
                  <a:pt x="0" y="0"/>
                </a:moveTo>
                <a:lnTo>
                  <a:pt x="6585530" y="0"/>
                </a:lnTo>
                <a:lnTo>
                  <a:pt x="6585530" y="5675927"/>
                </a:lnTo>
                <a:lnTo>
                  <a:pt x="0" y="5675927"/>
                </a:lnTo>
                <a:lnTo>
                  <a:pt x="0" y="0"/>
                </a:lnTo>
                <a:close/>
              </a:path>
            </a:pathLst>
          </a:custGeom>
          <a:blipFill>
            <a:blip r:embed="rId3"/>
            <a:stretch>
              <a:fillRect l="0" t="0" r="0" b="0"/>
            </a:stretch>
          </a:blipFill>
        </p:spPr>
      </p:sp>
      <p:sp>
        <p:nvSpPr>
          <p:cNvPr name="TextBox 14" id="14"/>
          <p:cNvSpPr txBox="true"/>
          <p:nvPr/>
        </p:nvSpPr>
        <p:spPr>
          <a:xfrm rot="0">
            <a:off x="1663813" y="1725604"/>
            <a:ext cx="9308329" cy="812989"/>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rPr>
              <a:t>SPRING ARCHITECTURE</a:t>
            </a:r>
          </a:p>
        </p:txBody>
      </p:sp>
      <p:sp>
        <p:nvSpPr>
          <p:cNvPr name="TextBox 15" id="15"/>
          <p:cNvSpPr txBox="true"/>
          <p:nvPr/>
        </p:nvSpPr>
        <p:spPr>
          <a:xfrm rot="0">
            <a:off x="1126208" y="3672900"/>
            <a:ext cx="7692734" cy="848634"/>
          </a:xfrm>
          <a:prstGeom prst="rect">
            <a:avLst/>
          </a:prstGeom>
        </p:spPr>
        <p:txBody>
          <a:bodyPr anchor="t" rtlCol="false" tIns="0" lIns="0" bIns="0" rIns="0">
            <a:spAutoFit/>
          </a:bodyPr>
          <a:lstStyle/>
          <a:p>
            <a:pPr marL="0" indent="0" lvl="0">
              <a:lnSpc>
                <a:spcPts val="6845"/>
              </a:lnSpc>
              <a:spcBef>
                <a:spcPct val="0"/>
              </a:spcBef>
            </a:pPr>
            <a:r>
              <a:rPr lang="en-US" sz="4960" spc="173">
                <a:solidFill>
                  <a:srgbClr val="010101"/>
                </a:solidFill>
                <a:latin typeface="Archivo Black"/>
              </a:rPr>
              <a:t>DATA ACCESS</a:t>
            </a:r>
          </a:p>
        </p:txBody>
      </p:sp>
      <p:sp>
        <p:nvSpPr>
          <p:cNvPr name="TextBox 16" id="16"/>
          <p:cNvSpPr txBox="true"/>
          <p:nvPr/>
        </p:nvSpPr>
        <p:spPr>
          <a:xfrm rot="0">
            <a:off x="1028700" y="4988260"/>
            <a:ext cx="9377439" cy="4334510"/>
          </a:xfrm>
          <a:prstGeom prst="rect">
            <a:avLst/>
          </a:prstGeom>
        </p:spPr>
        <p:txBody>
          <a:bodyPr anchor="t" rtlCol="false" tIns="0" lIns="0" bIns="0" rIns="0">
            <a:spAutoFit/>
          </a:bodyPr>
          <a:lstStyle/>
          <a:p>
            <a:pPr marL="474979" indent="-237490" lvl="1">
              <a:lnSpc>
                <a:spcPts val="2859"/>
              </a:lnSpc>
              <a:buFont typeface="Arial"/>
              <a:buChar char="•"/>
            </a:pPr>
            <a:r>
              <a:rPr lang="en-US" sz="2199">
                <a:solidFill>
                  <a:srgbClr val="000000"/>
                </a:solidFill>
                <a:latin typeface="Open Sauce"/>
              </a:rPr>
              <a:t>The </a:t>
            </a:r>
            <a:r>
              <a:rPr lang="en-US" sz="2199">
                <a:solidFill>
                  <a:srgbClr val="000000"/>
                </a:solidFill>
                <a:latin typeface="Open Sauce Bold"/>
              </a:rPr>
              <a:t>JDBC</a:t>
            </a:r>
            <a:r>
              <a:rPr lang="en-US" sz="2199">
                <a:solidFill>
                  <a:srgbClr val="000000"/>
                </a:solidFill>
                <a:latin typeface="Open Sauce"/>
              </a:rPr>
              <a:t> module provides a JDBC-abstraction layer that removes the need for tedious JDBC related coding.</a:t>
            </a:r>
          </a:p>
          <a:p>
            <a:pPr marL="474979" indent="-237490" lvl="1">
              <a:lnSpc>
                <a:spcPts val="2859"/>
              </a:lnSpc>
              <a:buFont typeface="Arial"/>
              <a:buChar char="•"/>
            </a:pPr>
            <a:r>
              <a:rPr lang="en-US" sz="2199">
                <a:solidFill>
                  <a:srgbClr val="000000"/>
                </a:solidFill>
                <a:latin typeface="Open Sauce"/>
              </a:rPr>
              <a:t>The </a:t>
            </a:r>
            <a:r>
              <a:rPr lang="en-US" sz="2199">
                <a:solidFill>
                  <a:srgbClr val="000000"/>
                </a:solidFill>
                <a:latin typeface="Open Sauce Bold"/>
              </a:rPr>
              <a:t>ORM</a:t>
            </a:r>
            <a:r>
              <a:rPr lang="en-US" sz="2199">
                <a:solidFill>
                  <a:srgbClr val="000000"/>
                </a:solidFill>
                <a:latin typeface="Open Sauce"/>
              </a:rPr>
              <a:t> module provides integration layers for popular object-relational mapping APIs, including JPA, JDO, Hibernate, and iBatis.</a:t>
            </a:r>
          </a:p>
          <a:p>
            <a:pPr marL="474979" indent="-237490" lvl="1">
              <a:lnSpc>
                <a:spcPts val="2859"/>
              </a:lnSpc>
              <a:buFont typeface="Arial"/>
              <a:buChar char="•"/>
            </a:pPr>
            <a:r>
              <a:rPr lang="en-US" sz="2199">
                <a:solidFill>
                  <a:srgbClr val="000000"/>
                </a:solidFill>
                <a:latin typeface="Open Sauce"/>
              </a:rPr>
              <a:t>The </a:t>
            </a:r>
            <a:r>
              <a:rPr lang="en-US" sz="2199">
                <a:solidFill>
                  <a:srgbClr val="000000"/>
                </a:solidFill>
                <a:latin typeface="Open Sauce Bold"/>
              </a:rPr>
              <a:t>OXM</a:t>
            </a:r>
            <a:r>
              <a:rPr lang="en-US" sz="2199">
                <a:solidFill>
                  <a:srgbClr val="000000"/>
                </a:solidFill>
                <a:latin typeface="Open Sauce"/>
              </a:rPr>
              <a:t> module provides an abstraction layer that supports Object/XML mapping implementations for JAXB, Castor, XMLBeans, JiBX and XStream.</a:t>
            </a:r>
          </a:p>
          <a:p>
            <a:pPr marL="474979" indent="-237490" lvl="1">
              <a:lnSpc>
                <a:spcPts val="2859"/>
              </a:lnSpc>
              <a:buFont typeface="Arial"/>
              <a:buChar char="•"/>
            </a:pPr>
            <a:r>
              <a:rPr lang="en-US" sz="2199">
                <a:solidFill>
                  <a:srgbClr val="000000"/>
                </a:solidFill>
                <a:latin typeface="Open Sauce"/>
              </a:rPr>
              <a:t>The Java Messaging Service </a:t>
            </a:r>
            <a:r>
              <a:rPr lang="en-US" sz="2199">
                <a:solidFill>
                  <a:srgbClr val="000000"/>
                </a:solidFill>
                <a:latin typeface="Open Sauce Bold"/>
              </a:rPr>
              <a:t>JMS</a:t>
            </a:r>
            <a:r>
              <a:rPr lang="en-US" sz="2199">
                <a:solidFill>
                  <a:srgbClr val="000000"/>
                </a:solidFill>
                <a:latin typeface="Open Sauce"/>
              </a:rPr>
              <a:t> module contains features for producing and consuming messages.</a:t>
            </a:r>
          </a:p>
          <a:p>
            <a:pPr marL="474979" indent="-237490" lvl="1">
              <a:lnSpc>
                <a:spcPts val="2859"/>
              </a:lnSpc>
              <a:buFont typeface="Arial"/>
              <a:buChar char="•"/>
            </a:pPr>
            <a:r>
              <a:rPr lang="en-US" sz="2199">
                <a:solidFill>
                  <a:srgbClr val="000000"/>
                </a:solidFill>
                <a:latin typeface="Open Sauce"/>
              </a:rPr>
              <a:t>The </a:t>
            </a:r>
            <a:r>
              <a:rPr lang="en-US" sz="2199">
                <a:solidFill>
                  <a:srgbClr val="000000"/>
                </a:solidFill>
                <a:latin typeface="Open Sauce Bold"/>
              </a:rPr>
              <a:t>Transaction</a:t>
            </a:r>
            <a:r>
              <a:rPr lang="en-US" sz="2199">
                <a:solidFill>
                  <a:srgbClr val="000000"/>
                </a:solidFill>
                <a:latin typeface="Open Sauce"/>
              </a:rPr>
              <a:t> module supports programmatic and declarative transaction management for classes that implement special interfaces and for all your POJOs.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013836" y="102870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916860" y="3148979"/>
            <a:ext cx="5689104" cy="275488"/>
            <a:chOff x="0" y="0"/>
            <a:chExt cx="4519796" cy="218865"/>
          </a:xfrm>
        </p:grpSpPr>
        <p:sp>
          <p:nvSpPr>
            <p:cNvPr name="Freeform 7" id="7"/>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8" id="8"/>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12085550" y="-131220"/>
            <a:ext cx="9534019" cy="1112295"/>
            <a:chOff x="0" y="0"/>
            <a:chExt cx="1876002" cy="218865"/>
          </a:xfrm>
        </p:grpSpPr>
        <p:sp>
          <p:nvSpPr>
            <p:cNvPr name="Freeform 10" id="10"/>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11" id="11"/>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12" id="12"/>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Freeform 13" id="13"/>
          <p:cNvSpPr/>
          <p:nvPr/>
        </p:nvSpPr>
        <p:spPr>
          <a:xfrm flipH="false" flipV="false" rot="0">
            <a:off x="10972142" y="3768150"/>
            <a:ext cx="6585530" cy="5675926"/>
          </a:xfrm>
          <a:custGeom>
            <a:avLst/>
            <a:gdLst/>
            <a:ahLst/>
            <a:cxnLst/>
            <a:rect r="r" b="b" t="t" l="l"/>
            <a:pathLst>
              <a:path h="5675926" w="6585530">
                <a:moveTo>
                  <a:pt x="0" y="0"/>
                </a:moveTo>
                <a:lnTo>
                  <a:pt x="6585530" y="0"/>
                </a:lnTo>
                <a:lnTo>
                  <a:pt x="6585530" y="5675927"/>
                </a:lnTo>
                <a:lnTo>
                  <a:pt x="0" y="5675927"/>
                </a:lnTo>
                <a:lnTo>
                  <a:pt x="0" y="0"/>
                </a:lnTo>
                <a:close/>
              </a:path>
            </a:pathLst>
          </a:custGeom>
          <a:blipFill>
            <a:blip r:embed="rId3"/>
            <a:stretch>
              <a:fillRect l="0" t="0" r="0" b="0"/>
            </a:stretch>
          </a:blipFill>
        </p:spPr>
      </p:sp>
      <p:sp>
        <p:nvSpPr>
          <p:cNvPr name="TextBox 14" id="14"/>
          <p:cNvSpPr txBox="true"/>
          <p:nvPr/>
        </p:nvSpPr>
        <p:spPr>
          <a:xfrm rot="0">
            <a:off x="1663813" y="1725604"/>
            <a:ext cx="9308329" cy="812989"/>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rPr>
              <a:t>SPRING ARCHITECTURE</a:t>
            </a:r>
          </a:p>
        </p:txBody>
      </p:sp>
      <p:sp>
        <p:nvSpPr>
          <p:cNvPr name="TextBox 15" id="15"/>
          <p:cNvSpPr txBox="true"/>
          <p:nvPr/>
        </p:nvSpPr>
        <p:spPr>
          <a:xfrm rot="0">
            <a:off x="1126208" y="3672900"/>
            <a:ext cx="7692734" cy="848634"/>
          </a:xfrm>
          <a:prstGeom prst="rect">
            <a:avLst/>
          </a:prstGeom>
        </p:spPr>
        <p:txBody>
          <a:bodyPr anchor="t" rtlCol="false" tIns="0" lIns="0" bIns="0" rIns="0">
            <a:spAutoFit/>
          </a:bodyPr>
          <a:lstStyle/>
          <a:p>
            <a:pPr marL="0" indent="0" lvl="0">
              <a:lnSpc>
                <a:spcPts val="6845"/>
              </a:lnSpc>
              <a:spcBef>
                <a:spcPct val="0"/>
              </a:spcBef>
            </a:pPr>
            <a:r>
              <a:rPr lang="en-US" sz="4960" spc="173">
                <a:solidFill>
                  <a:srgbClr val="010101"/>
                </a:solidFill>
                <a:latin typeface="Archivo Black"/>
              </a:rPr>
              <a:t>WEB</a:t>
            </a:r>
          </a:p>
        </p:txBody>
      </p:sp>
      <p:sp>
        <p:nvSpPr>
          <p:cNvPr name="TextBox 16" id="16"/>
          <p:cNvSpPr txBox="true"/>
          <p:nvPr/>
        </p:nvSpPr>
        <p:spPr>
          <a:xfrm rot="0">
            <a:off x="1028700" y="4988260"/>
            <a:ext cx="9377439" cy="4334510"/>
          </a:xfrm>
          <a:prstGeom prst="rect">
            <a:avLst/>
          </a:prstGeom>
        </p:spPr>
        <p:txBody>
          <a:bodyPr anchor="t" rtlCol="false" tIns="0" lIns="0" bIns="0" rIns="0">
            <a:spAutoFit/>
          </a:bodyPr>
          <a:lstStyle/>
          <a:p>
            <a:pPr marL="474979" indent="-237490" lvl="1">
              <a:lnSpc>
                <a:spcPts val="2859"/>
              </a:lnSpc>
              <a:buFont typeface="Arial"/>
              <a:buChar char="•"/>
            </a:pPr>
            <a:r>
              <a:rPr lang="en-US" sz="2199">
                <a:solidFill>
                  <a:srgbClr val="000000"/>
                </a:solidFill>
                <a:latin typeface="Open Sauce"/>
              </a:rPr>
              <a:t>The </a:t>
            </a:r>
            <a:r>
              <a:rPr lang="en-US" sz="2199">
                <a:solidFill>
                  <a:srgbClr val="000000"/>
                </a:solidFill>
                <a:latin typeface="Open Sauce Bold"/>
              </a:rPr>
              <a:t>Web</a:t>
            </a:r>
            <a:r>
              <a:rPr lang="en-US" sz="2199">
                <a:solidFill>
                  <a:srgbClr val="000000"/>
                </a:solidFill>
                <a:latin typeface="Open Sauce"/>
              </a:rPr>
              <a:t> module provides basic web-oriented integration features such as multipart file-upload functionality and the initialization of the IoC container using servlet listeners and a web-oriented application context.</a:t>
            </a:r>
          </a:p>
          <a:p>
            <a:pPr marL="474979" indent="-237490" lvl="1">
              <a:lnSpc>
                <a:spcPts val="2859"/>
              </a:lnSpc>
              <a:buFont typeface="Arial"/>
              <a:buChar char="•"/>
            </a:pPr>
            <a:r>
              <a:rPr lang="en-US" sz="2199">
                <a:solidFill>
                  <a:srgbClr val="000000"/>
                </a:solidFill>
                <a:latin typeface="Open Sauce"/>
              </a:rPr>
              <a:t>The </a:t>
            </a:r>
            <a:r>
              <a:rPr lang="en-US" sz="2199">
                <a:solidFill>
                  <a:srgbClr val="000000"/>
                </a:solidFill>
                <a:latin typeface="Open Sauce Bold"/>
              </a:rPr>
              <a:t>Web-MVC</a:t>
            </a:r>
            <a:r>
              <a:rPr lang="en-US" sz="2199">
                <a:solidFill>
                  <a:srgbClr val="000000"/>
                </a:solidFill>
                <a:latin typeface="Open Sauce"/>
              </a:rPr>
              <a:t> module contains Spring's Model-View-Controller (MVC) implementation for web applications.</a:t>
            </a:r>
          </a:p>
          <a:p>
            <a:pPr marL="474979" indent="-237490" lvl="1">
              <a:lnSpc>
                <a:spcPts val="2859"/>
              </a:lnSpc>
              <a:buFont typeface="Arial"/>
              <a:buChar char="•"/>
            </a:pPr>
            <a:r>
              <a:rPr lang="en-US" sz="2199">
                <a:solidFill>
                  <a:srgbClr val="000000"/>
                </a:solidFill>
                <a:latin typeface="Open Sauce"/>
              </a:rPr>
              <a:t>The </a:t>
            </a:r>
            <a:r>
              <a:rPr lang="en-US" sz="2199">
                <a:solidFill>
                  <a:srgbClr val="000000"/>
                </a:solidFill>
                <a:latin typeface="Open Sauce Bold"/>
              </a:rPr>
              <a:t>Web-Socket</a:t>
            </a:r>
            <a:r>
              <a:rPr lang="en-US" sz="2199">
                <a:solidFill>
                  <a:srgbClr val="000000"/>
                </a:solidFill>
                <a:latin typeface="Open Sauce"/>
              </a:rPr>
              <a:t> module provides support for WebSocket-based, two-way communication between the client and the server in web applications.</a:t>
            </a:r>
          </a:p>
          <a:p>
            <a:pPr marL="474979" indent="-237490" lvl="1">
              <a:lnSpc>
                <a:spcPts val="2859"/>
              </a:lnSpc>
              <a:buFont typeface="Arial"/>
              <a:buChar char="•"/>
            </a:pPr>
            <a:r>
              <a:rPr lang="en-US" sz="2199">
                <a:solidFill>
                  <a:srgbClr val="000000"/>
                </a:solidFill>
                <a:latin typeface="Open Sauce"/>
              </a:rPr>
              <a:t>The </a:t>
            </a:r>
            <a:r>
              <a:rPr lang="en-US" sz="2199">
                <a:solidFill>
                  <a:srgbClr val="000000"/>
                </a:solidFill>
                <a:latin typeface="Open Sauce Bold"/>
              </a:rPr>
              <a:t>Web-Portlet</a:t>
            </a:r>
            <a:r>
              <a:rPr lang="en-US" sz="2199">
                <a:solidFill>
                  <a:srgbClr val="000000"/>
                </a:solidFill>
                <a:latin typeface="Open Sauce"/>
              </a:rPr>
              <a:t> module provides the MVC implementation to be used in a portlet environment and mirrors the functionality of Web-Servlet module.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013836" y="102870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916860" y="3148979"/>
            <a:ext cx="5689104" cy="275488"/>
            <a:chOff x="0" y="0"/>
            <a:chExt cx="4519796" cy="218865"/>
          </a:xfrm>
        </p:grpSpPr>
        <p:sp>
          <p:nvSpPr>
            <p:cNvPr name="Freeform 7" id="7"/>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8" id="8"/>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12085550" y="-131220"/>
            <a:ext cx="9534019" cy="1112295"/>
            <a:chOff x="0" y="0"/>
            <a:chExt cx="1876002" cy="218865"/>
          </a:xfrm>
        </p:grpSpPr>
        <p:sp>
          <p:nvSpPr>
            <p:cNvPr name="Freeform 10" id="10"/>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11" id="11"/>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12" id="12"/>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Freeform 13" id="13"/>
          <p:cNvSpPr/>
          <p:nvPr/>
        </p:nvSpPr>
        <p:spPr>
          <a:xfrm flipH="false" flipV="false" rot="0">
            <a:off x="10972142" y="3768150"/>
            <a:ext cx="6585530" cy="5675926"/>
          </a:xfrm>
          <a:custGeom>
            <a:avLst/>
            <a:gdLst/>
            <a:ahLst/>
            <a:cxnLst/>
            <a:rect r="r" b="b" t="t" l="l"/>
            <a:pathLst>
              <a:path h="5675926" w="6585530">
                <a:moveTo>
                  <a:pt x="0" y="0"/>
                </a:moveTo>
                <a:lnTo>
                  <a:pt x="6585530" y="0"/>
                </a:lnTo>
                <a:lnTo>
                  <a:pt x="6585530" y="5675927"/>
                </a:lnTo>
                <a:lnTo>
                  <a:pt x="0" y="5675927"/>
                </a:lnTo>
                <a:lnTo>
                  <a:pt x="0" y="0"/>
                </a:lnTo>
                <a:close/>
              </a:path>
            </a:pathLst>
          </a:custGeom>
          <a:blipFill>
            <a:blip r:embed="rId3"/>
            <a:stretch>
              <a:fillRect l="0" t="0" r="0" b="0"/>
            </a:stretch>
          </a:blipFill>
        </p:spPr>
      </p:sp>
      <p:sp>
        <p:nvSpPr>
          <p:cNvPr name="TextBox 14" id="14"/>
          <p:cNvSpPr txBox="true"/>
          <p:nvPr/>
        </p:nvSpPr>
        <p:spPr>
          <a:xfrm rot="0">
            <a:off x="1663813" y="1725604"/>
            <a:ext cx="9308329" cy="812989"/>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rPr>
              <a:t>SPRING ARCHITECTURE</a:t>
            </a:r>
          </a:p>
        </p:txBody>
      </p:sp>
      <p:sp>
        <p:nvSpPr>
          <p:cNvPr name="TextBox 15" id="15"/>
          <p:cNvSpPr txBox="true"/>
          <p:nvPr/>
        </p:nvSpPr>
        <p:spPr>
          <a:xfrm rot="0">
            <a:off x="1126208" y="3672900"/>
            <a:ext cx="7692734" cy="848634"/>
          </a:xfrm>
          <a:prstGeom prst="rect">
            <a:avLst/>
          </a:prstGeom>
        </p:spPr>
        <p:txBody>
          <a:bodyPr anchor="t" rtlCol="false" tIns="0" lIns="0" bIns="0" rIns="0">
            <a:spAutoFit/>
          </a:bodyPr>
          <a:lstStyle/>
          <a:p>
            <a:pPr marL="0" indent="0" lvl="0">
              <a:lnSpc>
                <a:spcPts val="6845"/>
              </a:lnSpc>
              <a:spcBef>
                <a:spcPct val="0"/>
              </a:spcBef>
            </a:pPr>
            <a:r>
              <a:rPr lang="en-US" sz="4960" spc="173">
                <a:solidFill>
                  <a:srgbClr val="010101"/>
                </a:solidFill>
                <a:latin typeface="Archivo Black"/>
              </a:rPr>
              <a:t>MISCELLANEOUS</a:t>
            </a:r>
          </a:p>
        </p:txBody>
      </p:sp>
      <p:sp>
        <p:nvSpPr>
          <p:cNvPr name="TextBox 16" id="16"/>
          <p:cNvSpPr txBox="true"/>
          <p:nvPr/>
        </p:nvSpPr>
        <p:spPr>
          <a:xfrm rot="0">
            <a:off x="1028700" y="4502485"/>
            <a:ext cx="9377439" cy="5420360"/>
          </a:xfrm>
          <a:prstGeom prst="rect">
            <a:avLst/>
          </a:prstGeom>
        </p:spPr>
        <p:txBody>
          <a:bodyPr anchor="t" rtlCol="false" tIns="0" lIns="0" bIns="0" rIns="0">
            <a:spAutoFit/>
          </a:bodyPr>
          <a:lstStyle/>
          <a:p>
            <a:pPr marL="474979" indent="-237490" lvl="1">
              <a:lnSpc>
                <a:spcPts val="2859"/>
              </a:lnSpc>
              <a:buFont typeface="Arial"/>
              <a:buChar char="•"/>
            </a:pPr>
            <a:r>
              <a:rPr lang="en-US" sz="2199">
                <a:solidFill>
                  <a:srgbClr val="000000"/>
                </a:solidFill>
                <a:latin typeface="Open Sauce"/>
              </a:rPr>
              <a:t>The </a:t>
            </a:r>
            <a:r>
              <a:rPr lang="en-US" sz="2199">
                <a:solidFill>
                  <a:srgbClr val="000000"/>
                </a:solidFill>
                <a:latin typeface="Open Sauce Bold"/>
              </a:rPr>
              <a:t>AOP</a:t>
            </a:r>
            <a:r>
              <a:rPr lang="en-US" sz="2199">
                <a:solidFill>
                  <a:srgbClr val="000000"/>
                </a:solidFill>
                <a:latin typeface="Open Sauce"/>
              </a:rPr>
              <a:t> module provides an aspect-oriented programming implementation allowing you to define method-interceptors and pointcuts to cleanly decouple code that implements functionality that should be separated.</a:t>
            </a:r>
          </a:p>
          <a:p>
            <a:pPr marL="474979" indent="-237490" lvl="1">
              <a:lnSpc>
                <a:spcPts val="2859"/>
              </a:lnSpc>
              <a:buFont typeface="Arial"/>
              <a:buChar char="•"/>
            </a:pPr>
            <a:r>
              <a:rPr lang="en-US" sz="2199">
                <a:solidFill>
                  <a:srgbClr val="000000"/>
                </a:solidFill>
                <a:latin typeface="Open Sauce"/>
              </a:rPr>
              <a:t>The </a:t>
            </a:r>
            <a:r>
              <a:rPr lang="en-US" sz="2199">
                <a:solidFill>
                  <a:srgbClr val="000000"/>
                </a:solidFill>
                <a:latin typeface="Open Sauce Bold"/>
              </a:rPr>
              <a:t>Aspects</a:t>
            </a:r>
            <a:r>
              <a:rPr lang="en-US" sz="2199">
                <a:solidFill>
                  <a:srgbClr val="000000"/>
                </a:solidFill>
                <a:latin typeface="Open Sauce"/>
              </a:rPr>
              <a:t> module provides integration with AspectJ, which is again a powerful and mature AOP framework.</a:t>
            </a:r>
          </a:p>
          <a:p>
            <a:pPr marL="474979" indent="-237490" lvl="1">
              <a:lnSpc>
                <a:spcPts val="2859"/>
              </a:lnSpc>
              <a:buFont typeface="Arial"/>
              <a:buChar char="•"/>
            </a:pPr>
            <a:r>
              <a:rPr lang="en-US" sz="2199">
                <a:solidFill>
                  <a:srgbClr val="000000"/>
                </a:solidFill>
                <a:latin typeface="Open Sauce"/>
              </a:rPr>
              <a:t>The </a:t>
            </a:r>
            <a:r>
              <a:rPr lang="en-US" sz="2199">
                <a:solidFill>
                  <a:srgbClr val="000000"/>
                </a:solidFill>
                <a:latin typeface="Open Sauce Bold"/>
              </a:rPr>
              <a:t>Instrumentation</a:t>
            </a:r>
            <a:r>
              <a:rPr lang="en-US" sz="2199">
                <a:solidFill>
                  <a:srgbClr val="000000"/>
                </a:solidFill>
                <a:latin typeface="Open Sauce"/>
              </a:rPr>
              <a:t> module provides class instrumentation support and class loader implementations to be used in certain application servers.</a:t>
            </a:r>
          </a:p>
          <a:p>
            <a:pPr marL="474979" indent="-237490" lvl="1">
              <a:lnSpc>
                <a:spcPts val="2859"/>
              </a:lnSpc>
              <a:buFont typeface="Arial"/>
              <a:buChar char="•"/>
            </a:pPr>
            <a:r>
              <a:rPr lang="en-US" sz="2199">
                <a:solidFill>
                  <a:srgbClr val="000000"/>
                </a:solidFill>
                <a:latin typeface="Open Sauce"/>
              </a:rPr>
              <a:t>The </a:t>
            </a:r>
            <a:r>
              <a:rPr lang="en-US" sz="2199">
                <a:solidFill>
                  <a:srgbClr val="000000"/>
                </a:solidFill>
                <a:latin typeface="Open Sauce Bold"/>
              </a:rPr>
              <a:t>Messaging</a:t>
            </a:r>
            <a:r>
              <a:rPr lang="en-US" sz="2199">
                <a:solidFill>
                  <a:srgbClr val="000000"/>
                </a:solidFill>
                <a:latin typeface="Open Sauce"/>
              </a:rPr>
              <a:t> module provides support for STOMP as the WebSocket sub-protocol to use in applications. It also supports an annotation programming model for routing and processing STOMP messages from WebSocket clients.</a:t>
            </a:r>
          </a:p>
          <a:p>
            <a:pPr marL="474979" indent="-237490" lvl="1">
              <a:lnSpc>
                <a:spcPts val="2859"/>
              </a:lnSpc>
              <a:buFont typeface="Arial"/>
              <a:buChar char="•"/>
            </a:pPr>
            <a:r>
              <a:rPr lang="en-US" sz="2199">
                <a:solidFill>
                  <a:srgbClr val="000000"/>
                </a:solidFill>
                <a:latin typeface="Open Sauce"/>
              </a:rPr>
              <a:t>The </a:t>
            </a:r>
            <a:r>
              <a:rPr lang="en-US" sz="2199">
                <a:solidFill>
                  <a:srgbClr val="000000"/>
                </a:solidFill>
                <a:latin typeface="Open Sauce Bold"/>
              </a:rPr>
              <a:t>Test</a:t>
            </a:r>
            <a:r>
              <a:rPr lang="en-US" sz="2199">
                <a:solidFill>
                  <a:srgbClr val="000000"/>
                </a:solidFill>
                <a:latin typeface="Open Sauce"/>
              </a:rPr>
              <a:t> module supports the testing of Spring components with JUnit or TestNG frameworks.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013836" y="102870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916860" y="3148979"/>
            <a:ext cx="5689104" cy="275488"/>
            <a:chOff x="0" y="0"/>
            <a:chExt cx="4519796" cy="218865"/>
          </a:xfrm>
        </p:grpSpPr>
        <p:sp>
          <p:nvSpPr>
            <p:cNvPr name="Freeform 7" id="7"/>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8" id="8"/>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12085550" y="-131220"/>
            <a:ext cx="9534019" cy="1112295"/>
            <a:chOff x="0" y="0"/>
            <a:chExt cx="1876002" cy="218865"/>
          </a:xfrm>
        </p:grpSpPr>
        <p:sp>
          <p:nvSpPr>
            <p:cNvPr name="Freeform 10" id="10"/>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11" id="11"/>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12" id="12"/>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Freeform 13" id="13"/>
          <p:cNvSpPr/>
          <p:nvPr/>
        </p:nvSpPr>
        <p:spPr>
          <a:xfrm flipH="false" flipV="false" rot="0">
            <a:off x="10574975" y="4124923"/>
            <a:ext cx="7051318" cy="5391289"/>
          </a:xfrm>
          <a:custGeom>
            <a:avLst/>
            <a:gdLst/>
            <a:ahLst/>
            <a:cxnLst/>
            <a:rect r="r" b="b" t="t" l="l"/>
            <a:pathLst>
              <a:path h="5391289" w="7051318">
                <a:moveTo>
                  <a:pt x="0" y="0"/>
                </a:moveTo>
                <a:lnTo>
                  <a:pt x="7051318" y="0"/>
                </a:lnTo>
                <a:lnTo>
                  <a:pt x="7051318" y="5391289"/>
                </a:lnTo>
                <a:lnTo>
                  <a:pt x="0" y="5391289"/>
                </a:lnTo>
                <a:lnTo>
                  <a:pt x="0" y="0"/>
                </a:lnTo>
                <a:close/>
              </a:path>
            </a:pathLst>
          </a:custGeom>
          <a:blipFill>
            <a:blip r:embed="rId3"/>
            <a:stretch>
              <a:fillRect l="0" t="0" r="0" b="0"/>
            </a:stretch>
          </a:blipFill>
        </p:spPr>
      </p:sp>
      <p:sp>
        <p:nvSpPr>
          <p:cNvPr name="TextBox 14" id="14"/>
          <p:cNvSpPr txBox="true"/>
          <p:nvPr/>
        </p:nvSpPr>
        <p:spPr>
          <a:xfrm rot="0">
            <a:off x="1126208" y="1725604"/>
            <a:ext cx="11079594" cy="812989"/>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rPr>
              <a:t>INVERSION OF CONTROL (IOC)</a:t>
            </a:r>
          </a:p>
        </p:txBody>
      </p:sp>
      <p:sp>
        <p:nvSpPr>
          <p:cNvPr name="TextBox 15" id="15"/>
          <p:cNvSpPr txBox="true"/>
          <p:nvPr/>
        </p:nvSpPr>
        <p:spPr>
          <a:xfrm rot="0">
            <a:off x="1028700" y="4243617"/>
            <a:ext cx="9377439" cy="2162810"/>
          </a:xfrm>
          <a:prstGeom prst="rect">
            <a:avLst/>
          </a:prstGeom>
        </p:spPr>
        <p:txBody>
          <a:bodyPr anchor="t" rtlCol="false" tIns="0" lIns="0" bIns="0" rIns="0">
            <a:spAutoFit/>
          </a:bodyPr>
          <a:lstStyle/>
          <a:p>
            <a:pPr>
              <a:lnSpc>
                <a:spcPts val="2859"/>
              </a:lnSpc>
            </a:pPr>
            <a:r>
              <a:rPr lang="en-US" sz="2199">
                <a:solidFill>
                  <a:srgbClr val="000000"/>
                </a:solidFill>
                <a:latin typeface="Open Sauce"/>
              </a:rPr>
              <a:t>The Spring container is at the core of the Spring Framework. The container will create the objects, wire them together, configure them, and manage their complete life cycle from creation till destruction. The Spring container uses DI to manage the components that make up an application. These objects are called Spring Beans, </a:t>
            </a:r>
          </a:p>
        </p:txBody>
      </p:sp>
      <p:sp>
        <p:nvSpPr>
          <p:cNvPr name="TextBox 16" id="16"/>
          <p:cNvSpPr txBox="true"/>
          <p:nvPr/>
        </p:nvSpPr>
        <p:spPr>
          <a:xfrm rot="0">
            <a:off x="1028700" y="6866208"/>
            <a:ext cx="9377439" cy="2886710"/>
          </a:xfrm>
          <a:prstGeom prst="rect">
            <a:avLst/>
          </a:prstGeom>
        </p:spPr>
        <p:txBody>
          <a:bodyPr anchor="t" rtlCol="false" tIns="0" lIns="0" bIns="0" rIns="0">
            <a:spAutoFit/>
          </a:bodyPr>
          <a:lstStyle/>
          <a:p>
            <a:pPr>
              <a:lnSpc>
                <a:spcPts val="2859"/>
              </a:lnSpc>
            </a:pPr>
            <a:r>
              <a:rPr lang="en-US" sz="2199">
                <a:solidFill>
                  <a:srgbClr val="000000"/>
                </a:solidFill>
                <a:latin typeface="Open Sauce"/>
              </a:rPr>
              <a:t>The container gets its instructions on what objects to instantiate, configure, and assemble by reading the configuration metadata provided. The configuration metadata can be represented either by XML, Java annotations, or Java code. The following diagram represents a high-level view of how Spring works. The Spring IoC container makes use of Java POJO classes and configuration metadata to produce a fully configured and executable system or application.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013836" y="102870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916860" y="3148979"/>
            <a:ext cx="5689104" cy="275488"/>
            <a:chOff x="0" y="0"/>
            <a:chExt cx="4519796" cy="218865"/>
          </a:xfrm>
        </p:grpSpPr>
        <p:sp>
          <p:nvSpPr>
            <p:cNvPr name="Freeform 7" id="7"/>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8" id="8"/>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12085550" y="-131220"/>
            <a:ext cx="9534019" cy="1112295"/>
            <a:chOff x="0" y="0"/>
            <a:chExt cx="1876002" cy="218865"/>
          </a:xfrm>
        </p:grpSpPr>
        <p:sp>
          <p:nvSpPr>
            <p:cNvPr name="Freeform 10" id="10"/>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11" id="11"/>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12" id="12"/>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Freeform 13" id="13"/>
          <p:cNvSpPr/>
          <p:nvPr/>
        </p:nvSpPr>
        <p:spPr>
          <a:xfrm flipH="false" flipV="false" rot="0">
            <a:off x="10574975" y="4124923"/>
            <a:ext cx="7051318" cy="5391289"/>
          </a:xfrm>
          <a:custGeom>
            <a:avLst/>
            <a:gdLst/>
            <a:ahLst/>
            <a:cxnLst/>
            <a:rect r="r" b="b" t="t" l="l"/>
            <a:pathLst>
              <a:path h="5391289" w="7051318">
                <a:moveTo>
                  <a:pt x="0" y="0"/>
                </a:moveTo>
                <a:lnTo>
                  <a:pt x="7051318" y="0"/>
                </a:lnTo>
                <a:lnTo>
                  <a:pt x="7051318" y="5391289"/>
                </a:lnTo>
                <a:lnTo>
                  <a:pt x="0" y="5391289"/>
                </a:lnTo>
                <a:lnTo>
                  <a:pt x="0" y="0"/>
                </a:lnTo>
                <a:close/>
              </a:path>
            </a:pathLst>
          </a:custGeom>
          <a:blipFill>
            <a:blip r:embed="rId3"/>
            <a:stretch>
              <a:fillRect l="0" t="0" r="0" b="0"/>
            </a:stretch>
          </a:blipFill>
        </p:spPr>
      </p:sp>
      <p:sp>
        <p:nvSpPr>
          <p:cNvPr name="TextBox 14" id="14"/>
          <p:cNvSpPr txBox="true"/>
          <p:nvPr/>
        </p:nvSpPr>
        <p:spPr>
          <a:xfrm rot="0">
            <a:off x="1126208" y="1725604"/>
            <a:ext cx="11079594" cy="812989"/>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rPr>
              <a:t>INVERSION OF CONTROL (IOC)</a:t>
            </a:r>
          </a:p>
        </p:txBody>
      </p:sp>
      <p:sp>
        <p:nvSpPr>
          <p:cNvPr name="TextBox 15" id="15"/>
          <p:cNvSpPr txBox="true"/>
          <p:nvPr/>
        </p:nvSpPr>
        <p:spPr>
          <a:xfrm rot="0">
            <a:off x="1028700" y="4243617"/>
            <a:ext cx="9377439" cy="1438910"/>
          </a:xfrm>
          <a:prstGeom prst="rect">
            <a:avLst/>
          </a:prstGeom>
        </p:spPr>
        <p:txBody>
          <a:bodyPr anchor="t" rtlCol="false" tIns="0" lIns="0" bIns="0" rIns="0">
            <a:spAutoFit/>
          </a:bodyPr>
          <a:lstStyle/>
          <a:p>
            <a:pPr>
              <a:lnSpc>
                <a:spcPts val="2859"/>
              </a:lnSpc>
            </a:pPr>
            <a:r>
              <a:rPr lang="en-US" sz="2199">
                <a:solidFill>
                  <a:srgbClr val="000000"/>
                </a:solidFill>
                <a:latin typeface="Open Sauce"/>
              </a:rPr>
              <a:t>Spring provides the following two distinct types of containers:</a:t>
            </a:r>
          </a:p>
          <a:p>
            <a:pPr>
              <a:lnSpc>
                <a:spcPts val="2859"/>
              </a:lnSpc>
            </a:pPr>
          </a:p>
          <a:p>
            <a:pPr marL="474979" indent="-237490" lvl="1">
              <a:lnSpc>
                <a:spcPts val="2859"/>
              </a:lnSpc>
              <a:buFont typeface="Arial"/>
              <a:buChar char="•"/>
            </a:pPr>
            <a:r>
              <a:rPr lang="en-US" sz="2199">
                <a:solidFill>
                  <a:srgbClr val="000000"/>
                </a:solidFill>
                <a:latin typeface="Open Sauce"/>
              </a:rPr>
              <a:t>Spring BeanFactory Container</a:t>
            </a:r>
          </a:p>
          <a:p>
            <a:pPr marL="474979" indent="-237490" lvl="1">
              <a:lnSpc>
                <a:spcPts val="2859"/>
              </a:lnSpc>
              <a:buFont typeface="Arial"/>
              <a:buChar char="•"/>
            </a:pPr>
            <a:r>
              <a:rPr lang="en-US" sz="2199">
                <a:solidFill>
                  <a:srgbClr val="000000"/>
                </a:solidFill>
                <a:latin typeface="Open Sauce"/>
              </a:rPr>
              <a:t>Spring ApplicationContext Container</a:t>
            </a:r>
          </a:p>
        </p:txBody>
      </p:sp>
      <p:sp>
        <p:nvSpPr>
          <p:cNvPr name="TextBox 16" id="16"/>
          <p:cNvSpPr txBox="true"/>
          <p:nvPr/>
        </p:nvSpPr>
        <p:spPr>
          <a:xfrm rot="0">
            <a:off x="916860" y="6021143"/>
            <a:ext cx="9377439" cy="1800860"/>
          </a:xfrm>
          <a:prstGeom prst="rect">
            <a:avLst/>
          </a:prstGeom>
        </p:spPr>
        <p:txBody>
          <a:bodyPr anchor="t" rtlCol="false" tIns="0" lIns="0" bIns="0" rIns="0">
            <a:spAutoFit/>
          </a:bodyPr>
          <a:lstStyle/>
          <a:p>
            <a:pPr>
              <a:lnSpc>
                <a:spcPts val="2859"/>
              </a:lnSpc>
            </a:pPr>
            <a:r>
              <a:rPr lang="en-US" sz="2199">
                <a:solidFill>
                  <a:srgbClr val="000000"/>
                </a:solidFill>
                <a:latin typeface="Open Sauce"/>
              </a:rPr>
              <a:t>Spring ApplicationContext Container adds more enterprise-specific functionality such as the ability to resolve textual messages from a properties file and the ability to publish application events to interested event listeners. This container is defined by the org.springframework.context.ApplicationContext interface.</a:t>
            </a:r>
          </a:p>
        </p:txBody>
      </p:sp>
      <p:sp>
        <p:nvSpPr>
          <p:cNvPr name="TextBox 17" id="17"/>
          <p:cNvSpPr txBox="true"/>
          <p:nvPr/>
        </p:nvSpPr>
        <p:spPr>
          <a:xfrm rot="0">
            <a:off x="916860" y="8164903"/>
            <a:ext cx="9377439" cy="1800860"/>
          </a:xfrm>
          <a:prstGeom prst="rect">
            <a:avLst/>
          </a:prstGeom>
        </p:spPr>
        <p:txBody>
          <a:bodyPr anchor="t" rtlCol="false" tIns="0" lIns="0" bIns="0" rIns="0">
            <a:spAutoFit/>
          </a:bodyPr>
          <a:lstStyle/>
          <a:p>
            <a:pPr>
              <a:lnSpc>
                <a:spcPts val="2859"/>
              </a:lnSpc>
            </a:pPr>
            <a:r>
              <a:rPr lang="en-US" sz="2199">
                <a:solidFill>
                  <a:srgbClr val="000000"/>
                </a:solidFill>
                <a:latin typeface="Open Sauce"/>
              </a:rPr>
              <a:t>The ApplicationContext container includes all functionality of the BeanFactorycontainer, so it is generally recommended over BeanFactory. BeanFactory can still be used for lightweight applications like mobile devices or applet-based applications where data volume and speed is significant.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013836" y="102870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916860" y="3148979"/>
            <a:ext cx="5689104" cy="275488"/>
            <a:chOff x="0" y="0"/>
            <a:chExt cx="4519796" cy="218865"/>
          </a:xfrm>
        </p:grpSpPr>
        <p:sp>
          <p:nvSpPr>
            <p:cNvPr name="Freeform 7" id="7"/>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8" id="8"/>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12085550" y="-131220"/>
            <a:ext cx="9534019" cy="1112295"/>
            <a:chOff x="0" y="0"/>
            <a:chExt cx="1876002" cy="218865"/>
          </a:xfrm>
        </p:grpSpPr>
        <p:sp>
          <p:nvSpPr>
            <p:cNvPr name="Freeform 10" id="10"/>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11" id="11"/>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12" id="12"/>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TextBox 13" id="13"/>
          <p:cNvSpPr txBox="true"/>
          <p:nvPr/>
        </p:nvSpPr>
        <p:spPr>
          <a:xfrm rot="0">
            <a:off x="1126208" y="1725604"/>
            <a:ext cx="11079594" cy="812989"/>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rPr>
              <a:t>SPRING BEANS</a:t>
            </a:r>
          </a:p>
        </p:txBody>
      </p:sp>
      <p:sp>
        <p:nvSpPr>
          <p:cNvPr name="TextBox 14" id="14"/>
          <p:cNvSpPr txBox="true"/>
          <p:nvPr/>
        </p:nvSpPr>
        <p:spPr>
          <a:xfrm rot="0">
            <a:off x="1028700" y="4243617"/>
            <a:ext cx="9377439" cy="1800860"/>
          </a:xfrm>
          <a:prstGeom prst="rect">
            <a:avLst/>
          </a:prstGeom>
        </p:spPr>
        <p:txBody>
          <a:bodyPr anchor="t" rtlCol="false" tIns="0" lIns="0" bIns="0" rIns="0">
            <a:spAutoFit/>
          </a:bodyPr>
          <a:lstStyle/>
          <a:p>
            <a:pPr>
              <a:lnSpc>
                <a:spcPts val="2859"/>
              </a:lnSpc>
            </a:pPr>
            <a:r>
              <a:rPr lang="en-US" sz="2199">
                <a:solidFill>
                  <a:srgbClr val="000000"/>
                </a:solidFill>
                <a:latin typeface="Open Sauce"/>
              </a:rPr>
              <a:t>The objects that form the backbone of your application and that are managed by the Spring IoC container are called </a:t>
            </a:r>
            <a:r>
              <a:rPr lang="en-US" sz="2199">
                <a:solidFill>
                  <a:srgbClr val="000000"/>
                </a:solidFill>
                <a:latin typeface="Open Sauce Bold"/>
              </a:rPr>
              <a:t>beans</a:t>
            </a:r>
            <a:r>
              <a:rPr lang="en-US" sz="2199">
                <a:solidFill>
                  <a:srgbClr val="000000"/>
                </a:solidFill>
                <a:latin typeface="Open Sauce"/>
              </a:rPr>
              <a:t>. A bean is an object that is instantiated, assembled, and otherwise managed by a Spring IoC container. These beans are created with the configuration metadata that you supply to the container. </a:t>
            </a:r>
          </a:p>
        </p:txBody>
      </p:sp>
      <p:sp>
        <p:nvSpPr>
          <p:cNvPr name="TextBox 15" id="15"/>
          <p:cNvSpPr txBox="true"/>
          <p:nvPr/>
        </p:nvSpPr>
        <p:spPr>
          <a:xfrm rot="0">
            <a:off x="1028700" y="6635027"/>
            <a:ext cx="9377439" cy="2162810"/>
          </a:xfrm>
          <a:prstGeom prst="rect">
            <a:avLst/>
          </a:prstGeom>
        </p:spPr>
        <p:txBody>
          <a:bodyPr anchor="t" rtlCol="false" tIns="0" lIns="0" bIns="0" rIns="0">
            <a:spAutoFit/>
          </a:bodyPr>
          <a:lstStyle/>
          <a:p>
            <a:pPr>
              <a:lnSpc>
                <a:spcPts val="2859"/>
              </a:lnSpc>
            </a:pPr>
            <a:r>
              <a:rPr lang="en-US" sz="2199">
                <a:solidFill>
                  <a:srgbClr val="000000"/>
                </a:solidFill>
                <a:latin typeface="Open Sauce"/>
              </a:rPr>
              <a:t>Bean definition contains the information called configuration metadata, which is needed for the container to know the following −</a:t>
            </a:r>
          </a:p>
          <a:p>
            <a:pPr marL="474979" indent="-237490" lvl="1">
              <a:lnSpc>
                <a:spcPts val="2859"/>
              </a:lnSpc>
              <a:buFont typeface="Arial"/>
              <a:buChar char="•"/>
            </a:pPr>
            <a:r>
              <a:rPr lang="en-US" sz="2199">
                <a:solidFill>
                  <a:srgbClr val="000000"/>
                </a:solidFill>
                <a:latin typeface="Open Sauce"/>
              </a:rPr>
              <a:t>How to create a bean</a:t>
            </a:r>
          </a:p>
          <a:p>
            <a:pPr marL="474979" indent="-237490" lvl="1">
              <a:lnSpc>
                <a:spcPts val="2859"/>
              </a:lnSpc>
              <a:buFont typeface="Arial"/>
              <a:buChar char="•"/>
            </a:pPr>
            <a:r>
              <a:rPr lang="en-US" sz="2199">
                <a:solidFill>
                  <a:srgbClr val="000000"/>
                </a:solidFill>
                <a:latin typeface="Open Sauce"/>
              </a:rPr>
              <a:t>Bean's lifecycle details</a:t>
            </a:r>
          </a:p>
          <a:p>
            <a:pPr marL="474979" indent="-237490" lvl="1">
              <a:lnSpc>
                <a:spcPts val="2859"/>
              </a:lnSpc>
              <a:buFont typeface="Arial"/>
              <a:buChar char="•"/>
            </a:pPr>
            <a:r>
              <a:rPr lang="en-US" sz="2199">
                <a:solidFill>
                  <a:srgbClr val="000000"/>
                </a:solidFill>
                <a:latin typeface="Open Sauce"/>
              </a:rPr>
              <a:t>Bean's dependencies</a:t>
            </a:r>
          </a:p>
          <a:p>
            <a:pPr>
              <a:lnSpc>
                <a:spcPts val="2859"/>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013836" y="102870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916860" y="3148979"/>
            <a:ext cx="5689104" cy="275488"/>
            <a:chOff x="0" y="0"/>
            <a:chExt cx="4519796" cy="218865"/>
          </a:xfrm>
        </p:grpSpPr>
        <p:sp>
          <p:nvSpPr>
            <p:cNvPr name="Freeform 7" id="7"/>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8" id="8"/>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12085550" y="-131220"/>
            <a:ext cx="9534019" cy="1112295"/>
            <a:chOff x="0" y="0"/>
            <a:chExt cx="1876002" cy="218865"/>
          </a:xfrm>
        </p:grpSpPr>
        <p:sp>
          <p:nvSpPr>
            <p:cNvPr name="Freeform 10" id="10"/>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11" id="11"/>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12" id="12"/>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TextBox 13" id="13"/>
          <p:cNvSpPr txBox="true"/>
          <p:nvPr/>
        </p:nvSpPr>
        <p:spPr>
          <a:xfrm rot="0">
            <a:off x="1126208" y="1725604"/>
            <a:ext cx="11079594" cy="812989"/>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rPr>
              <a:t>SPRING BEANS</a:t>
            </a:r>
          </a:p>
        </p:txBody>
      </p:sp>
      <p:sp>
        <p:nvSpPr>
          <p:cNvPr name="TextBox 14" id="14"/>
          <p:cNvSpPr txBox="true"/>
          <p:nvPr/>
        </p:nvSpPr>
        <p:spPr>
          <a:xfrm rot="0">
            <a:off x="1028700" y="4731155"/>
            <a:ext cx="16230600" cy="5782310"/>
          </a:xfrm>
          <a:prstGeom prst="rect">
            <a:avLst/>
          </a:prstGeom>
        </p:spPr>
        <p:txBody>
          <a:bodyPr anchor="t" rtlCol="false" tIns="0" lIns="0" bIns="0" rIns="0">
            <a:spAutoFit/>
          </a:bodyPr>
          <a:lstStyle/>
          <a:p>
            <a:pPr>
              <a:lnSpc>
                <a:spcPts val="2859"/>
              </a:lnSpc>
            </a:pPr>
            <a:r>
              <a:rPr lang="en-US" sz="2199">
                <a:solidFill>
                  <a:srgbClr val="000000"/>
                </a:solidFill>
                <a:latin typeface="Open Sauce Bold"/>
              </a:rPr>
              <a:t>properties</a:t>
            </a:r>
          </a:p>
          <a:p>
            <a:pPr>
              <a:lnSpc>
                <a:spcPts val="2859"/>
              </a:lnSpc>
            </a:pPr>
            <a:r>
              <a:rPr lang="en-US" sz="2199">
                <a:solidFill>
                  <a:srgbClr val="000000"/>
                </a:solidFill>
                <a:latin typeface="Open Sauce"/>
              </a:rPr>
              <a:t>This is used to inject the dependencies</a:t>
            </a:r>
          </a:p>
          <a:p>
            <a:pPr>
              <a:lnSpc>
                <a:spcPts val="2859"/>
              </a:lnSpc>
            </a:pPr>
          </a:p>
          <a:p>
            <a:pPr>
              <a:lnSpc>
                <a:spcPts val="2859"/>
              </a:lnSpc>
            </a:pPr>
            <a:r>
              <a:rPr lang="en-US" sz="2199">
                <a:solidFill>
                  <a:srgbClr val="000000"/>
                </a:solidFill>
                <a:latin typeface="Open Sauce Bold"/>
              </a:rPr>
              <a:t>autowiring mode</a:t>
            </a:r>
          </a:p>
          <a:p>
            <a:pPr>
              <a:lnSpc>
                <a:spcPts val="2859"/>
              </a:lnSpc>
            </a:pPr>
            <a:r>
              <a:rPr lang="en-US" sz="2199">
                <a:solidFill>
                  <a:srgbClr val="000000"/>
                </a:solidFill>
                <a:latin typeface="Open Sauce"/>
              </a:rPr>
              <a:t>This is used to inject the dependencies and will be discussed in subsequent chapters.</a:t>
            </a:r>
          </a:p>
          <a:p>
            <a:pPr>
              <a:lnSpc>
                <a:spcPts val="2859"/>
              </a:lnSpc>
            </a:pPr>
          </a:p>
          <a:p>
            <a:pPr>
              <a:lnSpc>
                <a:spcPts val="2859"/>
              </a:lnSpc>
            </a:pPr>
            <a:r>
              <a:rPr lang="en-US" sz="2199">
                <a:solidFill>
                  <a:srgbClr val="000000"/>
                </a:solidFill>
                <a:latin typeface="Open Sauce Bold"/>
              </a:rPr>
              <a:t>lazy-initialization mode</a:t>
            </a:r>
          </a:p>
          <a:p>
            <a:pPr>
              <a:lnSpc>
                <a:spcPts val="2859"/>
              </a:lnSpc>
            </a:pPr>
            <a:r>
              <a:rPr lang="en-US" sz="2199">
                <a:solidFill>
                  <a:srgbClr val="000000"/>
                </a:solidFill>
                <a:latin typeface="Open Sauce"/>
              </a:rPr>
              <a:t>A lazy-initialized bean tells the IoC container to create a bean instance when it is first requested, rather than at the startup.</a:t>
            </a:r>
          </a:p>
          <a:p>
            <a:pPr>
              <a:lnSpc>
                <a:spcPts val="2859"/>
              </a:lnSpc>
            </a:pPr>
          </a:p>
          <a:p>
            <a:pPr>
              <a:lnSpc>
                <a:spcPts val="2859"/>
              </a:lnSpc>
            </a:pPr>
            <a:r>
              <a:rPr lang="en-US" sz="2199">
                <a:solidFill>
                  <a:srgbClr val="000000"/>
                </a:solidFill>
                <a:latin typeface="Open Sauce Bold"/>
              </a:rPr>
              <a:t>initialization method</a:t>
            </a:r>
          </a:p>
          <a:p>
            <a:pPr>
              <a:lnSpc>
                <a:spcPts val="2859"/>
              </a:lnSpc>
            </a:pPr>
            <a:r>
              <a:rPr lang="en-US" sz="2199">
                <a:solidFill>
                  <a:srgbClr val="000000"/>
                </a:solidFill>
                <a:latin typeface="Open Sauce"/>
              </a:rPr>
              <a:t>A callback to be called just after all necessary properties on the bean have been set by the container.</a:t>
            </a:r>
          </a:p>
          <a:p>
            <a:pPr>
              <a:lnSpc>
                <a:spcPts val="2859"/>
              </a:lnSpc>
            </a:pPr>
          </a:p>
          <a:p>
            <a:pPr>
              <a:lnSpc>
                <a:spcPts val="2859"/>
              </a:lnSpc>
            </a:pPr>
            <a:r>
              <a:rPr lang="en-US" sz="2199">
                <a:solidFill>
                  <a:srgbClr val="000000"/>
                </a:solidFill>
                <a:latin typeface="Open Sauce Bold"/>
              </a:rPr>
              <a:t>destruction method</a:t>
            </a:r>
          </a:p>
          <a:p>
            <a:pPr>
              <a:lnSpc>
                <a:spcPts val="2859"/>
              </a:lnSpc>
            </a:pPr>
            <a:r>
              <a:rPr lang="en-US" sz="2199">
                <a:solidFill>
                  <a:srgbClr val="000000"/>
                </a:solidFill>
                <a:latin typeface="Open Sauce"/>
              </a:rPr>
              <a:t>A callback to be used when the container containing the bean is destroyed.</a:t>
            </a:r>
          </a:p>
          <a:p>
            <a:pPr>
              <a:lnSpc>
                <a:spcPts val="2859"/>
              </a:lnSpc>
            </a:pPr>
          </a:p>
        </p:txBody>
      </p:sp>
      <p:sp>
        <p:nvSpPr>
          <p:cNvPr name="TextBox 15" id="15"/>
          <p:cNvSpPr txBox="true"/>
          <p:nvPr/>
        </p:nvSpPr>
        <p:spPr>
          <a:xfrm rot="0">
            <a:off x="1028700" y="3615394"/>
            <a:ext cx="12811881" cy="848634"/>
          </a:xfrm>
          <a:prstGeom prst="rect">
            <a:avLst/>
          </a:prstGeom>
        </p:spPr>
        <p:txBody>
          <a:bodyPr anchor="t" rtlCol="false" tIns="0" lIns="0" bIns="0" rIns="0">
            <a:spAutoFit/>
          </a:bodyPr>
          <a:lstStyle/>
          <a:p>
            <a:pPr marL="0" indent="0" lvl="0">
              <a:lnSpc>
                <a:spcPts val="6845"/>
              </a:lnSpc>
              <a:spcBef>
                <a:spcPct val="0"/>
              </a:spcBef>
            </a:pPr>
            <a:r>
              <a:rPr lang="en-US" sz="4960" spc="173">
                <a:solidFill>
                  <a:srgbClr val="010101"/>
                </a:solidFill>
                <a:latin typeface="Archivo Black"/>
              </a:rPr>
              <a:t>PROPERTIES AND DESCRIPTION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013836" y="102870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916860" y="3148979"/>
            <a:ext cx="5689104" cy="275488"/>
            <a:chOff x="0" y="0"/>
            <a:chExt cx="4519796" cy="218865"/>
          </a:xfrm>
        </p:grpSpPr>
        <p:sp>
          <p:nvSpPr>
            <p:cNvPr name="Freeform 7" id="7"/>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8" id="8"/>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12085550" y="-131220"/>
            <a:ext cx="9534019" cy="1112295"/>
            <a:chOff x="0" y="0"/>
            <a:chExt cx="1876002" cy="218865"/>
          </a:xfrm>
        </p:grpSpPr>
        <p:sp>
          <p:nvSpPr>
            <p:cNvPr name="Freeform 10" id="10"/>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11" id="11"/>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12" id="12"/>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TextBox 13" id="13"/>
          <p:cNvSpPr txBox="true"/>
          <p:nvPr/>
        </p:nvSpPr>
        <p:spPr>
          <a:xfrm rot="0">
            <a:off x="1126208" y="1725604"/>
            <a:ext cx="11079594" cy="812989"/>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rPr>
              <a:t>SPRING BEANS</a:t>
            </a:r>
          </a:p>
        </p:txBody>
      </p:sp>
      <p:sp>
        <p:nvSpPr>
          <p:cNvPr name="TextBox 14" id="14"/>
          <p:cNvSpPr txBox="true"/>
          <p:nvPr/>
        </p:nvSpPr>
        <p:spPr>
          <a:xfrm rot="0">
            <a:off x="1028700" y="4731155"/>
            <a:ext cx="16230600" cy="5058410"/>
          </a:xfrm>
          <a:prstGeom prst="rect">
            <a:avLst/>
          </a:prstGeom>
        </p:spPr>
        <p:txBody>
          <a:bodyPr anchor="t" rtlCol="false" tIns="0" lIns="0" bIns="0" rIns="0">
            <a:spAutoFit/>
          </a:bodyPr>
          <a:lstStyle/>
          <a:p>
            <a:pPr>
              <a:lnSpc>
                <a:spcPts val="2859"/>
              </a:lnSpc>
            </a:pPr>
            <a:r>
              <a:rPr lang="en-US" sz="2199">
                <a:solidFill>
                  <a:srgbClr val="000000"/>
                </a:solidFill>
                <a:latin typeface="Open Sauce Bold"/>
              </a:rPr>
              <a:t>class</a:t>
            </a:r>
          </a:p>
          <a:p>
            <a:pPr>
              <a:lnSpc>
                <a:spcPts val="2859"/>
              </a:lnSpc>
            </a:pPr>
            <a:r>
              <a:rPr lang="en-US" sz="2199">
                <a:solidFill>
                  <a:srgbClr val="000000"/>
                </a:solidFill>
                <a:latin typeface="Open Sauce"/>
              </a:rPr>
              <a:t>This attribute is mandatory and specifies the bean class to be used to create the bean.</a:t>
            </a:r>
          </a:p>
          <a:p>
            <a:pPr>
              <a:lnSpc>
                <a:spcPts val="2859"/>
              </a:lnSpc>
            </a:pPr>
          </a:p>
          <a:p>
            <a:pPr>
              <a:lnSpc>
                <a:spcPts val="2859"/>
              </a:lnSpc>
            </a:pPr>
            <a:r>
              <a:rPr lang="en-US" sz="2199">
                <a:solidFill>
                  <a:srgbClr val="000000"/>
                </a:solidFill>
                <a:latin typeface="Open Sauce Bold"/>
              </a:rPr>
              <a:t>name</a:t>
            </a:r>
          </a:p>
          <a:p>
            <a:pPr>
              <a:lnSpc>
                <a:spcPts val="2859"/>
              </a:lnSpc>
            </a:pPr>
            <a:r>
              <a:rPr lang="en-US" sz="2199">
                <a:solidFill>
                  <a:srgbClr val="000000"/>
                </a:solidFill>
                <a:latin typeface="Open Sauce"/>
              </a:rPr>
              <a:t>This attribute specifies the bean identifier uniquely. In XMLbased configuration metadata, you use the id and/or name attributes to specify the bean identifier(s).</a:t>
            </a:r>
          </a:p>
          <a:p>
            <a:pPr>
              <a:lnSpc>
                <a:spcPts val="2859"/>
              </a:lnSpc>
            </a:pPr>
          </a:p>
          <a:p>
            <a:pPr>
              <a:lnSpc>
                <a:spcPts val="2859"/>
              </a:lnSpc>
            </a:pPr>
            <a:r>
              <a:rPr lang="en-US" sz="2199">
                <a:solidFill>
                  <a:srgbClr val="000000"/>
                </a:solidFill>
                <a:latin typeface="Open Sauce Bold"/>
              </a:rPr>
              <a:t>scope</a:t>
            </a:r>
          </a:p>
          <a:p>
            <a:pPr>
              <a:lnSpc>
                <a:spcPts val="2859"/>
              </a:lnSpc>
            </a:pPr>
            <a:r>
              <a:rPr lang="en-US" sz="2199">
                <a:solidFill>
                  <a:srgbClr val="000000"/>
                </a:solidFill>
                <a:latin typeface="Open Sauce"/>
              </a:rPr>
              <a:t>This attribute specifies the scope of the objects created from a particular bean definition and it will be discussed in bean scopes chapter.</a:t>
            </a:r>
          </a:p>
          <a:p>
            <a:pPr>
              <a:lnSpc>
                <a:spcPts val="2859"/>
              </a:lnSpc>
            </a:pPr>
          </a:p>
          <a:p>
            <a:pPr>
              <a:lnSpc>
                <a:spcPts val="2859"/>
              </a:lnSpc>
            </a:pPr>
            <a:r>
              <a:rPr lang="en-US" sz="2199">
                <a:solidFill>
                  <a:srgbClr val="000000"/>
                </a:solidFill>
                <a:latin typeface="Open Sauce"/>
              </a:rPr>
              <a:t>constructor-arg</a:t>
            </a:r>
          </a:p>
          <a:p>
            <a:pPr>
              <a:lnSpc>
                <a:spcPts val="2859"/>
              </a:lnSpc>
            </a:pPr>
            <a:r>
              <a:rPr lang="en-US" sz="2199">
                <a:solidFill>
                  <a:srgbClr val="000000"/>
                </a:solidFill>
                <a:latin typeface="Open Sauce"/>
              </a:rPr>
              <a:t>This is used to inject the dependencies and will be discussed in subsequent chapters.</a:t>
            </a:r>
          </a:p>
          <a:p>
            <a:pPr>
              <a:lnSpc>
                <a:spcPts val="2859"/>
              </a:lnSpc>
            </a:pPr>
          </a:p>
        </p:txBody>
      </p:sp>
      <p:sp>
        <p:nvSpPr>
          <p:cNvPr name="TextBox 15" id="15"/>
          <p:cNvSpPr txBox="true"/>
          <p:nvPr/>
        </p:nvSpPr>
        <p:spPr>
          <a:xfrm rot="0">
            <a:off x="1028700" y="3615394"/>
            <a:ext cx="12811881" cy="848634"/>
          </a:xfrm>
          <a:prstGeom prst="rect">
            <a:avLst/>
          </a:prstGeom>
        </p:spPr>
        <p:txBody>
          <a:bodyPr anchor="t" rtlCol="false" tIns="0" lIns="0" bIns="0" rIns="0">
            <a:spAutoFit/>
          </a:bodyPr>
          <a:lstStyle/>
          <a:p>
            <a:pPr marL="0" indent="0" lvl="0">
              <a:lnSpc>
                <a:spcPts val="6845"/>
              </a:lnSpc>
              <a:spcBef>
                <a:spcPct val="0"/>
              </a:spcBef>
            </a:pPr>
            <a:r>
              <a:rPr lang="en-US" sz="4960" spc="173">
                <a:solidFill>
                  <a:srgbClr val="010101"/>
                </a:solidFill>
                <a:latin typeface="Archivo Black"/>
              </a:rPr>
              <a:t>PROPERTIES AND DESCRIPTION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925483">
            <a:off x="5978889" y="4633519"/>
            <a:ext cx="15026802" cy="1591351"/>
          </a:xfrm>
          <a:custGeom>
            <a:avLst/>
            <a:gdLst/>
            <a:ahLst/>
            <a:cxnLst/>
            <a:rect r="r" b="b" t="t" l="l"/>
            <a:pathLst>
              <a:path h="1591351" w="15026802">
                <a:moveTo>
                  <a:pt x="0" y="0"/>
                </a:moveTo>
                <a:lnTo>
                  <a:pt x="15026802" y="0"/>
                </a:lnTo>
                <a:lnTo>
                  <a:pt x="15026802" y="1591350"/>
                </a:lnTo>
                <a:lnTo>
                  <a:pt x="0" y="1591350"/>
                </a:lnTo>
                <a:lnTo>
                  <a:pt x="0" y="0"/>
                </a:lnTo>
                <a:close/>
              </a:path>
            </a:pathLst>
          </a:custGeom>
          <a:blipFill>
            <a:blip r:embed="rId3"/>
            <a:stretch>
              <a:fillRect l="0" t="-86495" r="0" b="0"/>
            </a:stretch>
          </a:blipFill>
        </p:spPr>
      </p:sp>
      <p:grpSp>
        <p:nvGrpSpPr>
          <p:cNvPr name="Group 4" id="4"/>
          <p:cNvGrpSpPr>
            <a:grpSpLocks noChangeAspect="true"/>
          </p:cNvGrpSpPr>
          <p:nvPr/>
        </p:nvGrpSpPr>
        <p:grpSpPr>
          <a:xfrm rot="0">
            <a:off x="9046979" y="0"/>
            <a:ext cx="9241021" cy="10396149"/>
            <a:chOff x="0" y="0"/>
            <a:chExt cx="5370413" cy="6041715"/>
          </a:xfrm>
        </p:grpSpPr>
        <p:sp>
          <p:nvSpPr>
            <p:cNvPr name="Freeform 5" id="5"/>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000000"/>
            </a:solidFill>
          </p:spPr>
        </p:sp>
        <p:sp>
          <p:nvSpPr>
            <p:cNvPr name="Freeform 6" id="6"/>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blipFill>
              <a:blip r:embed="rId4"/>
              <a:stretch>
                <a:fillRect l="-34427" t="0" r="-34427" b="0"/>
              </a:stretch>
            </a:blipFill>
          </p:spPr>
        </p:sp>
      </p:grpSp>
      <p:grpSp>
        <p:nvGrpSpPr>
          <p:cNvPr name="Group 7" id="7"/>
          <p:cNvGrpSpPr/>
          <p:nvPr/>
        </p:nvGrpSpPr>
        <p:grpSpPr>
          <a:xfrm rot="0">
            <a:off x="-3950263" y="803081"/>
            <a:ext cx="15859325" cy="2258023"/>
            <a:chOff x="0" y="0"/>
            <a:chExt cx="1537211" cy="218865"/>
          </a:xfrm>
        </p:grpSpPr>
        <p:sp>
          <p:nvSpPr>
            <p:cNvPr name="Freeform 8" id="8"/>
            <p:cNvSpPr/>
            <p:nvPr/>
          </p:nvSpPr>
          <p:spPr>
            <a:xfrm flipH="false" flipV="false" rot="0">
              <a:off x="0" y="0"/>
              <a:ext cx="1537211" cy="218865"/>
            </a:xfrm>
            <a:custGeom>
              <a:avLst/>
              <a:gdLst/>
              <a:ahLst/>
              <a:cxnLst/>
              <a:rect r="r" b="b" t="t" l="l"/>
              <a:pathLst>
                <a:path h="218865" w="1537211">
                  <a:moveTo>
                    <a:pt x="1334011" y="0"/>
                  </a:moveTo>
                  <a:lnTo>
                    <a:pt x="0" y="0"/>
                  </a:lnTo>
                  <a:lnTo>
                    <a:pt x="203200" y="218865"/>
                  </a:lnTo>
                  <a:lnTo>
                    <a:pt x="1537211" y="218865"/>
                  </a:lnTo>
                  <a:lnTo>
                    <a:pt x="1334011" y="0"/>
                  </a:lnTo>
                  <a:close/>
                </a:path>
              </a:pathLst>
            </a:custGeom>
            <a:solidFill>
              <a:srgbClr val="010101"/>
            </a:solidFill>
            <a:ln cap="sq">
              <a:noFill/>
              <a:prstDash val="solid"/>
              <a:miter/>
            </a:ln>
          </p:spPr>
        </p:sp>
        <p:sp>
          <p:nvSpPr>
            <p:cNvPr name="TextBox 9" id="9"/>
            <p:cNvSpPr txBox="true"/>
            <p:nvPr/>
          </p:nvSpPr>
          <p:spPr>
            <a:xfrm>
              <a:off x="101600" y="-19050"/>
              <a:ext cx="1334011"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0" id="10"/>
          <p:cNvSpPr txBox="true"/>
          <p:nvPr/>
        </p:nvSpPr>
        <p:spPr>
          <a:xfrm rot="0">
            <a:off x="1028700" y="3642273"/>
            <a:ext cx="9387840" cy="758852"/>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Montserrat Light"/>
              </a:rPr>
              <a:t>Java EE, J2EE and Jakarta EE refer to the same thing: a set of enterprise specifications that extend Java SE</a:t>
            </a:r>
          </a:p>
        </p:txBody>
      </p:sp>
      <p:sp>
        <p:nvSpPr>
          <p:cNvPr name="TextBox 11" id="11"/>
          <p:cNvSpPr txBox="true"/>
          <p:nvPr/>
        </p:nvSpPr>
        <p:spPr>
          <a:xfrm rot="0">
            <a:off x="1028700" y="5430465"/>
            <a:ext cx="10291740" cy="749570"/>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Montserrat Light"/>
              </a:rPr>
              <a:t>In the first version of Java, Java enterprise extensions were simply </a:t>
            </a:r>
            <a:r>
              <a:rPr lang="en-US" sz="2210" spc="216">
                <a:solidFill>
                  <a:srgbClr val="231F20"/>
                </a:solidFill>
                <a:latin typeface="Montserrat Light"/>
              </a:rPr>
              <a:t>a part of the core JDK.</a:t>
            </a:r>
          </a:p>
        </p:txBody>
      </p:sp>
      <p:sp>
        <p:nvSpPr>
          <p:cNvPr name="TextBox 12" id="12"/>
          <p:cNvSpPr txBox="true"/>
          <p:nvPr/>
        </p:nvSpPr>
        <p:spPr>
          <a:xfrm rot="0">
            <a:off x="659418" y="1304859"/>
            <a:ext cx="9757123" cy="1132046"/>
          </a:xfrm>
          <a:prstGeom prst="rect">
            <a:avLst/>
          </a:prstGeom>
        </p:spPr>
        <p:txBody>
          <a:bodyPr anchor="t" rtlCol="false" tIns="0" lIns="0" bIns="0" rIns="0">
            <a:spAutoFit/>
          </a:bodyPr>
          <a:lstStyle/>
          <a:p>
            <a:pPr algn="ctr" marL="0" indent="0" lvl="0">
              <a:lnSpc>
                <a:spcPts val="9286"/>
              </a:lnSpc>
              <a:spcBef>
                <a:spcPct val="0"/>
              </a:spcBef>
            </a:pPr>
            <a:r>
              <a:rPr lang="en-US" sz="6729" spc="53">
                <a:solidFill>
                  <a:srgbClr val="FFFFFF"/>
                </a:solidFill>
                <a:latin typeface="Archivo Black"/>
              </a:rPr>
              <a:t>JAVA ENTERPRISE</a:t>
            </a:r>
          </a:p>
        </p:txBody>
      </p:sp>
      <p:sp>
        <p:nvSpPr>
          <p:cNvPr name="TextBox 13" id="13"/>
          <p:cNvSpPr txBox="true"/>
          <p:nvPr/>
        </p:nvSpPr>
        <p:spPr>
          <a:xfrm rot="0">
            <a:off x="1028700" y="7209376"/>
            <a:ext cx="10291740" cy="1511570"/>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Montserrat Light"/>
              </a:rPr>
              <a:t>Then, as part of Java 2 in 1999, these extensions were broken out of the standard binaries, and J2EE, or </a:t>
            </a:r>
            <a:r>
              <a:rPr lang="en-US" sz="2210" spc="216">
                <a:solidFill>
                  <a:srgbClr val="231F20"/>
                </a:solidFill>
                <a:latin typeface="Montserrat Light"/>
              </a:rPr>
              <a:t>Java 2 Platform Enterprise Edition, was born. It would keep that name until 2006.</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013836" y="102870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916860" y="3148979"/>
            <a:ext cx="5689104" cy="275488"/>
            <a:chOff x="0" y="0"/>
            <a:chExt cx="4519796" cy="218865"/>
          </a:xfrm>
        </p:grpSpPr>
        <p:sp>
          <p:nvSpPr>
            <p:cNvPr name="Freeform 7" id="7"/>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8" id="8"/>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12085550" y="-131220"/>
            <a:ext cx="9534019" cy="1112295"/>
            <a:chOff x="0" y="0"/>
            <a:chExt cx="1876002" cy="218865"/>
          </a:xfrm>
        </p:grpSpPr>
        <p:sp>
          <p:nvSpPr>
            <p:cNvPr name="Freeform 10" id="10"/>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11" id="11"/>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12" id="12"/>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TextBox 13" id="13"/>
          <p:cNvSpPr txBox="true"/>
          <p:nvPr/>
        </p:nvSpPr>
        <p:spPr>
          <a:xfrm rot="0">
            <a:off x="1126208" y="1725604"/>
            <a:ext cx="11079594" cy="812989"/>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rPr>
              <a:t>SPRING BEANS</a:t>
            </a:r>
          </a:p>
        </p:txBody>
      </p:sp>
      <p:sp>
        <p:nvSpPr>
          <p:cNvPr name="TextBox 14" id="14"/>
          <p:cNvSpPr txBox="true"/>
          <p:nvPr/>
        </p:nvSpPr>
        <p:spPr>
          <a:xfrm rot="0">
            <a:off x="1028700" y="4731155"/>
            <a:ext cx="16230600" cy="1800860"/>
          </a:xfrm>
          <a:prstGeom prst="rect">
            <a:avLst/>
          </a:prstGeom>
        </p:spPr>
        <p:txBody>
          <a:bodyPr anchor="t" rtlCol="false" tIns="0" lIns="0" bIns="0" rIns="0">
            <a:spAutoFit/>
          </a:bodyPr>
          <a:lstStyle/>
          <a:p>
            <a:pPr>
              <a:lnSpc>
                <a:spcPts val="2859"/>
              </a:lnSpc>
            </a:pPr>
            <a:r>
              <a:rPr lang="en-US" sz="2199">
                <a:solidFill>
                  <a:srgbClr val="000000"/>
                </a:solidFill>
                <a:latin typeface="Open Sauce"/>
              </a:rPr>
              <a:t>Three important methods to provide configuration metadata to the Spring Container:</a:t>
            </a:r>
          </a:p>
          <a:p>
            <a:pPr marL="474979" indent="-237490" lvl="1">
              <a:lnSpc>
                <a:spcPts val="2859"/>
              </a:lnSpc>
              <a:buFont typeface="Arial"/>
              <a:buChar char="•"/>
            </a:pPr>
            <a:r>
              <a:rPr lang="en-US" sz="2199">
                <a:solidFill>
                  <a:srgbClr val="000000"/>
                </a:solidFill>
                <a:latin typeface="Open Sauce"/>
              </a:rPr>
              <a:t>XML based configuration file.</a:t>
            </a:r>
          </a:p>
          <a:p>
            <a:pPr marL="474979" indent="-237490" lvl="1">
              <a:lnSpc>
                <a:spcPts val="2859"/>
              </a:lnSpc>
              <a:buFont typeface="Arial"/>
              <a:buChar char="•"/>
            </a:pPr>
            <a:r>
              <a:rPr lang="en-US" sz="2199">
                <a:solidFill>
                  <a:srgbClr val="000000"/>
                </a:solidFill>
                <a:latin typeface="Open Sauce"/>
              </a:rPr>
              <a:t>Annotation-based configuration</a:t>
            </a:r>
          </a:p>
          <a:p>
            <a:pPr marL="474979" indent="-237490" lvl="1">
              <a:lnSpc>
                <a:spcPts val="2859"/>
              </a:lnSpc>
              <a:buFont typeface="Arial"/>
              <a:buChar char="•"/>
            </a:pPr>
            <a:r>
              <a:rPr lang="en-US" sz="2199">
                <a:solidFill>
                  <a:srgbClr val="000000"/>
                </a:solidFill>
                <a:latin typeface="Open Sauce"/>
              </a:rPr>
              <a:t>Java-based configuration</a:t>
            </a:r>
          </a:p>
          <a:p>
            <a:pPr>
              <a:lnSpc>
                <a:spcPts val="2859"/>
              </a:lnSpc>
            </a:pPr>
          </a:p>
        </p:txBody>
      </p:sp>
      <p:sp>
        <p:nvSpPr>
          <p:cNvPr name="TextBox 15" id="15"/>
          <p:cNvSpPr txBox="true"/>
          <p:nvPr/>
        </p:nvSpPr>
        <p:spPr>
          <a:xfrm rot="0">
            <a:off x="1028700" y="3615394"/>
            <a:ext cx="15152062" cy="1715409"/>
          </a:xfrm>
          <a:prstGeom prst="rect">
            <a:avLst/>
          </a:prstGeom>
        </p:spPr>
        <p:txBody>
          <a:bodyPr anchor="t" rtlCol="false" tIns="0" lIns="0" bIns="0" rIns="0">
            <a:spAutoFit/>
          </a:bodyPr>
          <a:lstStyle/>
          <a:p>
            <a:pPr>
              <a:lnSpc>
                <a:spcPts val="6845"/>
              </a:lnSpc>
            </a:pPr>
            <a:r>
              <a:rPr lang="en-US" sz="4960" spc="173">
                <a:solidFill>
                  <a:srgbClr val="010101"/>
                </a:solidFill>
                <a:latin typeface="Archivo Black"/>
              </a:rPr>
              <a:t>SPRING CONFIGURATION METADATA</a:t>
            </a:r>
          </a:p>
          <a:p>
            <a:pPr marL="0" indent="0" lvl="0">
              <a:lnSpc>
                <a:spcPts val="6845"/>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013836" y="102870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916860" y="3148979"/>
            <a:ext cx="5689104" cy="275488"/>
            <a:chOff x="0" y="0"/>
            <a:chExt cx="4519796" cy="218865"/>
          </a:xfrm>
        </p:grpSpPr>
        <p:sp>
          <p:nvSpPr>
            <p:cNvPr name="Freeform 7" id="7"/>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8" id="8"/>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12085550" y="-131220"/>
            <a:ext cx="9534019" cy="1112295"/>
            <a:chOff x="0" y="0"/>
            <a:chExt cx="1876002" cy="218865"/>
          </a:xfrm>
        </p:grpSpPr>
        <p:sp>
          <p:nvSpPr>
            <p:cNvPr name="Freeform 10" id="10"/>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11" id="11"/>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12" id="12"/>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Freeform 13" id="13"/>
          <p:cNvSpPr/>
          <p:nvPr/>
        </p:nvSpPr>
        <p:spPr>
          <a:xfrm flipH="false" flipV="false" rot="0">
            <a:off x="7340077" y="962025"/>
            <a:ext cx="10789166" cy="8915384"/>
          </a:xfrm>
          <a:custGeom>
            <a:avLst/>
            <a:gdLst/>
            <a:ahLst/>
            <a:cxnLst/>
            <a:rect r="r" b="b" t="t" l="l"/>
            <a:pathLst>
              <a:path h="8915384" w="10789166">
                <a:moveTo>
                  <a:pt x="0" y="0"/>
                </a:moveTo>
                <a:lnTo>
                  <a:pt x="10789166" y="0"/>
                </a:lnTo>
                <a:lnTo>
                  <a:pt x="10789166" y="8915384"/>
                </a:lnTo>
                <a:lnTo>
                  <a:pt x="0" y="8915384"/>
                </a:lnTo>
                <a:lnTo>
                  <a:pt x="0" y="0"/>
                </a:lnTo>
                <a:close/>
              </a:path>
            </a:pathLst>
          </a:custGeom>
          <a:blipFill>
            <a:blip r:embed="rId3"/>
            <a:stretch>
              <a:fillRect l="0" t="0" r="0" b="0"/>
            </a:stretch>
          </a:blipFill>
        </p:spPr>
      </p:sp>
      <p:sp>
        <p:nvSpPr>
          <p:cNvPr name="TextBox 14" id="14"/>
          <p:cNvSpPr txBox="true"/>
          <p:nvPr/>
        </p:nvSpPr>
        <p:spPr>
          <a:xfrm rot="0">
            <a:off x="1126208" y="1725604"/>
            <a:ext cx="11079594" cy="815441"/>
          </a:xfrm>
          <a:prstGeom prst="rect">
            <a:avLst/>
          </a:prstGeom>
        </p:spPr>
        <p:txBody>
          <a:bodyPr anchor="t" rtlCol="false" tIns="0" lIns="0" bIns="0" rIns="0">
            <a:spAutoFit/>
          </a:bodyPr>
          <a:lstStyle/>
          <a:p>
            <a:pPr marL="0" indent="0" lvl="0">
              <a:lnSpc>
                <a:spcPts val="6548"/>
              </a:lnSpc>
              <a:spcBef>
                <a:spcPct val="0"/>
              </a:spcBef>
            </a:pPr>
            <a:r>
              <a:rPr lang="en-US" sz="4745" spc="37">
                <a:solidFill>
                  <a:srgbClr val="FFFFFF"/>
                </a:solidFill>
                <a:latin typeface="Archivo Black"/>
              </a:rPr>
              <a:t>SPRING BEANS</a:t>
            </a:r>
          </a:p>
        </p:txBody>
      </p:sp>
      <p:sp>
        <p:nvSpPr>
          <p:cNvPr name="TextBox 15" id="15"/>
          <p:cNvSpPr txBox="true"/>
          <p:nvPr/>
        </p:nvSpPr>
        <p:spPr>
          <a:xfrm rot="0">
            <a:off x="1028700" y="3615394"/>
            <a:ext cx="6311377" cy="2582184"/>
          </a:xfrm>
          <a:prstGeom prst="rect">
            <a:avLst/>
          </a:prstGeom>
        </p:spPr>
        <p:txBody>
          <a:bodyPr anchor="t" rtlCol="false" tIns="0" lIns="0" bIns="0" rIns="0">
            <a:spAutoFit/>
          </a:bodyPr>
          <a:lstStyle/>
          <a:p>
            <a:pPr marL="0" indent="0" lvl="0">
              <a:lnSpc>
                <a:spcPts val="6845"/>
              </a:lnSpc>
              <a:spcBef>
                <a:spcPct val="0"/>
              </a:spcBef>
            </a:pPr>
            <a:r>
              <a:rPr lang="en-US" sz="4960" spc="173">
                <a:solidFill>
                  <a:srgbClr val="010101"/>
                </a:solidFill>
                <a:latin typeface="Archivo Black"/>
              </a:rPr>
              <a:t>XML BASED CONFIGURATION FILE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013836" y="102870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916860" y="3148979"/>
            <a:ext cx="5689104" cy="275488"/>
            <a:chOff x="0" y="0"/>
            <a:chExt cx="4519796" cy="218865"/>
          </a:xfrm>
        </p:grpSpPr>
        <p:sp>
          <p:nvSpPr>
            <p:cNvPr name="Freeform 7" id="7"/>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8" id="8"/>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12085550" y="-131220"/>
            <a:ext cx="9534019" cy="1112295"/>
            <a:chOff x="0" y="0"/>
            <a:chExt cx="1876002" cy="218865"/>
          </a:xfrm>
        </p:grpSpPr>
        <p:sp>
          <p:nvSpPr>
            <p:cNvPr name="Freeform 10" id="10"/>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11" id="11"/>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12" id="12"/>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TextBox 13" id="13"/>
          <p:cNvSpPr txBox="true"/>
          <p:nvPr/>
        </p:nvSpPr>
        <p:spPr>
          <a:xfrm rot="0">
            <a:off x="1126208" y="1725604"/>
            <a:ext cx="11079594" cy="815441"/>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rPr>
              <a:t>SPRING BEANS</a:t>
            </a:r>
          </a:p>
        </p:txBody>
      </p:sp>
      <p:sp>
        <p:nvSpPr>
          <p:cNvPr name="TextBox 14" id="14"/>
          <p:cNvSpPr txBox="true"/>
          <p:nvPr/>
        </p:nvSpPr>
        <p:spPr>
          <a:xfrm rot="0">
            <a:off x="1028700" y="3615394"/>
            <a:ext cx="6311377" cy="848634"/>
          </a:xfrm>
          <a:prstGeom prst="rect">
            <a:avLst/>
          </a:prstGeom>
        </p:spPr>
        <p:txBody>
          <a:bodyPr anchor="t" rtlCol="false" tIns="0" lIns="0" bIns="0" rIns="0">
            <a:spAutoFit/>
          </a:bodyPr>
          <a:lstStyle/>
          <a:p>
            <a:pPr marL="0" indent="0" lvl="0">
              <a:lnSpc>
                <a:spcPts val="6845"/>
              </a:lnSpc>
              <a:spcBef>
                <a:spcPct val="0"/>
              </a:spcBef>
            </a:pPr>
            <a:r>
              <a:rPr lang="en-US" sz="4960" spc="173">
                <a:solidFill>
                  <a:srgbClr val="010101"/>
                </a:solidFill>
                <a:latin typeface="Archivo Black"/>
              </a:rPr>
              <a:t>BEAN SCOPES</a:t>
            </a:r>
          </a:p>
        </p:txBody>
      </p:sp>
      <p:sp>
        <p:nvSpPr>
          <p:cNvPr name="TextBox 15" id="15"/>
          <p:cNvSpPr txBox="true"/>
          <p:nvPr/>
        </p:nvSpPr>
        <p:spPr>
          <a:xfrm rot="0">
            <a:off x="1028700" y="4731155"/>
            <a:ext cx="16230600" cy="5782310"/>
          </a:xfrm>
          <a:prstGeom prst="rect">
            <a:avLst/>
          </a:prstGeom>
        </p:spPr>
        <p:txBody>
          <a:bodyPr anchor="t" rtlCol="false" tIns="0" lIns="0" bIns="0" rIns="0">
            <a:spAutoFit/>
          </a:bodyPr>
          <a:lstStyle/>
          <a:p>
            <a:pPr>
              <a:lnSpc>
                <a:spcPts val="2859"/>
              </a:lnSpc>
            </a:pPr>
            <a:r>
              <a:rPr lang="en-US" sz="2199">
                <a:solidFill>
                  <a:srgbClr val="000000"/>
                </a:solidFill>
                <a:latin typeface="Open Sauce Bold"/>
              </a:rPr>
              <a:t>singleton</a:t>
            </a:r>
          </a:p>
          <a:p>
            <a:pPr>
              <a:lnSpc>
                <a:spcPts val="2859"/>
              </a:lnSpc>
            </a:pPr>
            <a:r>
              <a:rPr lang="en-US" sz="2199">
                <a:solidFill>
                  <a:srgbClr val="000000"/>
                </a:solidFill>
                <a:latin typeface="Open Sauce"/>
              </a:rPr>
              <a:t>This scopes the bean definition to a single instance per Spring IoC container (default).</a:t>
            </a:r>
          </a:p>
          <a:p>
            <a:pPr>
              <a:lnSpc>
                <a:spcPts val="2859"/>
              </a:lnSpc>
            </a:pPr>
          </a:p>
          <a:p>
            <a:pPr>
              <a:lnSpc>
                <a:spcPts val="2859"/>
              </a:lnSpc>
            </a:pPr>
            <a:r>
              <a:rPr lang="en-US" sz="2199">
                <a:solidFill>
                  <a:srgbClr val="000000"/>
                </a:solidFill>
                <a:latin typeface="Open Sauce Bold"/>
              </a:rPr>
              <a:t>prototype</a:t>
            </a:r>
          </a:p>
          <a:p>
            <a:pPr>
              <a:lnSpc>
                <a:spcPts val="2859"/>
              </a:lnSpc>
            </a:pPr>
            <a:r>
              <a:rPr lang="en-US" sz="2199">
                <a:solidFill>
                  <a:srgbClr val="000000"/>
                </a:solidFill>
                <a:latin typeface="Open Sauce"/>
              </a:rPr>
              <a:t>This scopes a single bean definition to have any number of object instances.</a:t>
            </a:r>
          </a:p>
          <a:p>
            <a:pPr>
              <a:lnSpc>
                <a:spcPts val="2859"/>
              </a:lnSpc>
            </a:pPr>
          </a:p>
          <a:p>
            <a:pPr>
              <a:lnSpc>
                <a:spcPts val="2859"/>
              </a:lnSpc>
            </a:pPr>
            <a:r>
              <a:rPr lang="en-US" sz="2199">
                <a:solidFill>
                  <a:srgbClr val="000000"/>
                </a:solidFill>
                <a:latin typeface="Open Sauce Bold"/>
              </a:rPr>
              <a:t>request</a:t>
            </a:r>
          </a:p>
          <a:p>
            <a:pPr>
              <a:lnSpc>
                <a:spcPts val="2859"/>
              </a:lnSpc>
            </a:pPr>
            <a:r>
              <a:rPr lang="en-US" sz="2199">
                <a:solidFill>
                  <a:srgbClr val="000000"/>
                </a:solidFill>
                <a:latin typeface="Open Sauce"/>
              </a:rPr>
              <a:t>This scopes a bean definition to an HTTP request. Only valid in the context of a web-aware Spring ApplicationContext.</a:t>
            </a:r>
          </a:p>
          <a:p>
            <a:pPr>
              <a:lnSpc>
                <a:spcPts val="2859"/>
              </a:lnSpc>
            </a:pPr>
          </a:p>
          <a:p>
            <a:pPr>
              <a:lnSpc>
                <a:spcPts val="2859"/>
              </a:lnSpc>
            </a:pPr>
            <a:r>
              <a:rPr lang="en-US" sz="2199">
                <a:solidFill>
                  <a:srgbClr val="000000"/>
                </a:solidFill>
                <a:latin typeface="Open Sauce Bold"/>
              </a:rPr>
              <a:t>session</a:t>
            </a:r>
          </a:p>
          <a:p>
            <a:pPr>
              <a:lnSpc>
                <a:spcPts val="2859"/>
              </a:lnSpc>
            </a:pPr>
            <a:r>
              <a:rPr lang="en-US" sz="2199">
                <a:solidFill>
                  <a:srgbClr val="000000"/>
                </a:solidFill>
                <a:latin typeface="Open Sauce"/>
              </a:rPr>
              <a:t>This scopes a bean definition to an HTTP session. Only valid in the context of a web-aware Spring ApplicationContext.</a:t>
            </a:r>
          </a:p>
          <a:p>
            <a:pPr>
              <a:lnSpc>
                <a:spcPts val="2859"/>
              </a:lnSpc>
            </a:pPr>
          </a:p>
          <a:p>
            <a:pPr>
              <a:lnSpc>
                <a:spcPts val="2859"/>
              </a:lnSpc>
            </a:pPr>
            <a:r>
              <a:rPr lang="en-US" sz="2199">
                <a:solidFill>
                  <a:srgbClr val="000000"/>
                </a:solidFill>
                <a:latin typeface="Open Sauce Bold"/>
              </a:rPr>
              <a:t>global-session</a:t>
            </a:r>
          </a:p>
          <a:p>
            <a:pPr>
              <a:lnSpc>
                <a:spcPts val="2859"/>
              </a:lnSpc>
            </a:pPr>
            <a:r>
              <a:rPr lang="en-US" sz="2199">
                <a:solidFill>
                  <a:srgbClr val="000000"/>
                </a:solidFill>
                <a:latin typeface="Open Sauce"/>
              </a:rPr>
              <a:t>This scopes a bean definition to a global HTTP session. Only valid in the context of a web-aware Spring ApplicationContext.</a:t>
            </a:r>
          </a:p>
          <a:p>
            <a:pPr>
              <a:lnSpc>
                <a:spcPts val="2859"/>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013836" y="102870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916860" y="3148979"/>
            <a:ext cx="5689104" cy="275488"/>
            <a:chOff x="0" y="0"/>
            <a:chExt cx="4519796" cy="218865"/>
          </a:xfrm>
        </p:grpSpPr>
        <p:sp>
          <p:nvSpPr>
            <p:cNvPr name="Freeform 7" id="7"/>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8" id="8"/>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12085550" y="-131220"/>
            <a:ext cx="9534019" cy="1112295"/>
            <a:chOff x="0" y="0"/>
            <a:chExt cx="1876002" cy="218865"/>
          </a:xfrm>
        </p:grpSpPr>
        <p:sp>
          <p:nvSpPr>
            <p:cNvPr name="Freeform 10" id="10"/>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11" id="11"/>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12" id="12"/>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Freeform 13" id="13"/>
          <p:cNvSpPr/>
          <p:nvPr/>
        </p:nvSpPr>
        <p:spPr>
          <a:xfrm flipH="false" flipV="false" rot="0">
            <a:off x="9274010" y="4698861"/>
            <a:ext cx="8837445" cy="1833154"/>
          </a:xfrm>
          <a:custGeom>
            <a:avLst/>
            <a:gdLst/>
            <a:ahLst/>
            <a:cxnLst/>
            <a:rect r="r" b="b" t="t" l="l"/>
            <a:pathLst>
              <a:path h="1833154" w="8837445">
                <a:moveTo>
                  <a:pt x="0" y="0"/>
                </a:moveTo>
                <a:lnTo>
                  <a:pt x="8837445" y="0"/>
                </a:lnTo>
                <a:lnTo>
                  <a:pt x="8837445" y="1833154"/>
                </a:lnTo>
                <a:lnTo>
                  <a:pt x="0" y="1833154"/>
                </a:lnTo>
                <a:lnTo>
                  <a:pt x="0" y="0"/>
                </a:lnTo>
                <a:close/>
              </a:path>
            </a:pathLst>
          </a:custGeom>
          <a:blipFill>
            <a:blip r:embed="rId3"/>
            <a:stretch>
              <a:fillRect l="0" t="0" r="0" b="0"/>
            </a:stretch>
          </a:blipFill>
        </p:spPr>
      </p:sp>
      <p:sp>
        <p:nvSpPr>
          <p:cNvPr name="TextBox 14" id="14"/>
          <p:cNvSpPr txBox="true"/>
          <p:nvPr/>
        </p:nvSpPr>
        <p:spPr>
          <a:xfrm rot="0">
            <a:off x="1126208" y="1725604"/>
            <a:ext cx="11079594" cy="815441"/>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rPr>
              <a:t>SPRING BEANS</a:t>
            </a:r>
          </a:p>
        </p:txBody>
      </p:sp>
      <p:sp>
        <p:nvSpPr>
          <p:cNvPr name="TextBox 15" id="15"/>
          <p:cNvSpPr txBox="true"/>
          <p:nvPr/>
        </p:nvSpPr>
        <p:spPr>
          <a:xfrm rot="0">
            <a:off x="1028700" y="3615394"/>
            <a:ext cx="6311377" cy="848634"/>
          </a:xfrm>
          <a:prstGeom prst="rect">
            <a:avLst/>
          </a:prstGeom>
        </p:spPr>
        <p:txBody>
          <a:bodyPr anchor="t" rtlCol="false" tIns="0" lIns="0" bIns="0" rIns="0">
            <a:spAutoFit/>
          </a:bodyPr>
          <a:lstStyle/>
          <a:p>
            <a:pPr marL="0" indent="0" lvl="0">
              <a:lnSpc>
                <a:spcPts val="6845"/>
              </a:lnSpc>
              <a:spcBef>
                <a:spcPct val="0"/>
              </a:spcBef>
            </a:pPr>
            <a:r>
              <a:rPr lang="en-US" sz="4960" spc="173">
                <a:solidFill>
                  <a:srgbClr val="010101"/>
                </a:solidFill>
                <a:latin typeface="Archivo Black"/>
              </a:rPr>
              <a:t>BEAN SCOPES</a:t>
            </a:r>
          </a:p>
        </p:txBody>
      </p:sp>
      <p:sp>
        <p:nvSpPr>
          <p:cNvPr name="TextBox 16" id="16"/>
          <p:cNvSpPr txBox="true"/>
          <p:nvPr/>
        </p:nvSpPr>
        <p:spPr>
          <a:xfrm rot="0">
            <a:off x="1028700" y="4731155"/>
            <a:ext cx="8115300" cy="1800860"/>
          </a:xfrm>
          <a:prstGeom prst="rect">
            <a:avLst/>
          </a:prstGeom>
        </p:spPr>
        <p:txBody>
          <a:bodyPr anchor="t" rtlCol="false" tIns="0" lIns="0" bIns="0" rIns="0">
            <a:spAutoFit/>
          </a:bodyPr>
          <a:lstStyle/>
          <a:p>
            <a:pPr>
              <a:lnSpc>
                <a:spcPts val="2859"/>
              </a:lnSpc>
            </a:pPr>
            <a:r>
              <a:rPr lang="en-US" sz="2199">
                <a:solidFill>
                  <a:srgbClr val="000000"/>
                </a:solidFill>
                <a:latin typeface="Open Sauce"/>
              </a:rPr>
              <a:t>If a scope is set to singleton, the Spring IoC container creates exactly one instance of the object defined by that bean definition. This single instance is stored in a cache of such singleton beans, and all subsequent requests and references for that named bean return the cached object.</a:t>
            </a:r>
          </a:p>
        </p:txBody>
      </p:sp>
      <p:sp>
        <p:nvSpPr>
          <p:cNvPr name="TextBox 17" id="17"/>
          <p:cNvSpPr txBox="true"/>
          <p:nvPr/>
        </p:nvSpPr>
        <p:spPr>
          <a:xfrm rot="0">
            <a:off x="1028700" y="6941590"/>
            <a:ext cx="8115300" cy="1076960"/>
          </a:xfrm>
          <a:prstGeom prst="rect">
            <a:avLst/>
          </a:prstGeom>
        </p:spPr>
        <p:txBody>
          <a:bodyPr anchor="t" rtlCol="false" tIns="0" lIns="0" bIns="0" rIns="0">
            <a:spAutoFit/>
          </a:bodyPr>
          <a:lstStyle/>
          <a:p>
            <a:pPr>
              <a:lnSpc>
                <a:spcPts val="2859"/>
              </a:lnSpc>
            </a:pPr>
            <a:r>
              <a:rPr lang="en-US" sz="2199">
                <a:solidFill>
                  <a:srgbClr val="000000"/>
                </a:solidFill>
                <a:latin typeface="Open Sauce"/>
              </a:rPr>
              <a:t>The default scope is always singleton. However, when you need one and only one instance of a bean, you can set the </a:t>
            </a:r>
            <a:r>
              <a:rPr lang="en-US" sz="2199">
                <a:solidFill>
                  <a:srgbClr val="000000"/>
                </a:solidFill>
                <a:latin typeface="Open Sauce Bold"/>
              </a:rPr>
              <a:t>scope </a:t>
            </a:r>
            <a:r>
              <a:rPr lang="en-US" sz="2199">
                <a:solidFill>
                  <a:srgbClr val="000000"/>
                </a:solidFill>
                <a:latin typeface="Open Sauce"/>
              </a:rPr>
              <a:t>property to </a:t>
            </a:r>
            <a:r>
              <a:rPr lang="en-US" sz="2199">
                <a:solidFill>
                  <a:srgbClr val="000000"/>
                </a:solidFill>
                <a:latin typeface="Open Sauce Bold"/>
              </a:rPr>
              <a:t>singleton</a:t>
            </a:r>
            <a:r>
              <a:rPr lang="en-US" sz="2199">
                <a:solidFill>
                  <a:srgbClr val="000000"/>
                </a:solidFill>
                <a:latin typeface="Open Sauce"/>
              </a:rPr>
              <a:t> in the bean configuration file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013836" y="102870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916860" y="3148979"/>
            <a:ext cx="5689104" cy="275488"/>
            <a:chOff x="0" y="0"/>
            <a:chExt cx="4519796" cy="218865"/>
          </a:xfrm>
        </p:grpSpPr>
        <p:sp>
          <p:nvSpPr>
            <p:cNvPr name="Freeform 7" id="7"/>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8" id="8"/>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12085550" y="-131220"/>
            <a:ext cx="9534019" cy="1112295"/>
            <a:chOff x="0" y="0"/>
            <a:chExt cx="1876002" cy="218865"/>
          </a:xfrm>
        </p:grpSpPr>
        <p:sp>
          <p:nvSpPr>
            <p:cNvPr name="Freeform 10" id="10"/>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11" id="11"/>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12" id="12"/>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Freeform 13" id="13"/>
          <p:cNvSpPr/>
          <p:nvPr/>
        </p:nvSpPr>
        <p:spPr>
          <a:xfrm flipH="false" flipV="false" rot="0">
            <a:off x="8948985" y="4586171"/>
            <a:ext cx="9144000" cy="1945843"/>
          </a:xfrm>
          <a:custGeom>
            <a:avLst/>
            <a:gdLst/>
            <a:ahLst/>
            <a:cxnLst/>
            <a:rect r="r" b="b" t="t" l="l"/>
            <a:pathLst>
              <a:path h="1945843" w="9144000">
                <a:moveTo>
                  <a:pt x="0" y="0"/>
                </a:moveTo>
                <a:lnTo>
                  <a:pt x="9144000" y="0"/>
                </a:lnTo>
                <a:lnTo>
                  <a:pt x="9144000" y="1945844"/>
                </a:lnTo>
                <a:lnTo>
                  <a:pt x="0" y="1945844"/>
                </a:lnTo>
                <a:lnTo>
                  <a:pt x="0" y="0"/>
                </a:lnTo>
                <a:close/>
              </a:path>
            </a:pathLst>
          </a:custGeom>
          <a:blipFill>
            <a:blip r:embed="rId3"/>
            <a:stretch>
              <a:fillRect l="0" t="0" r="0" b="0"/>
            </a:stretch>
          </a:blipFill>
        </p:spPr>
      </p:sp>
      <p:sp>
        <p:nvSpPr>
          <p:cNvPr name="TextBox 14" id="14"/>
          <p:cNvSpPr txBox="true"/>
          <p:nvPr/>
        </p:nvSpPr>
        <p:spPr>
          <a:xfrm rot="0">
            <a:off x="1126208" y="1725604"/>
            <a:ext cx="11079594" cy="815441"/>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rPr>
              <a:t>SPRING BEANS</a:t>
            </a:r>
          </a:p>
        </p:txBody>
      </p:sp>
      <p:sp>
        <p:nvSpPr>
          <p:cNvPr name="TextBox 15" id="15"/>
          <p:cNvSpPr txBox="true"/>
          <p:nvPr/>
        </p:nvSpPr>
        <p:spPr>
          <a:xfrm rot="0">
            <a:off x="1028700" y="3615394"/>
            <a:ext cx="6311377" cy="848634"/>
          </a:xfrm>
          <a:prstGeom prst="rect">
            <a:avLst/>
          </a:prstGeom>
        </p:spPr>
        <p:txBody>
          <a:bodyPr anchor="t" rtlCol="false" tIns="0" lIns="0" bIns="0" rIns="0">
            <a:spAutoFit/>
          </a:bodyPr>
          <a:lstStyle/>
          <a:p>
            <a:pPr marL="0" indent="0" lvl="0">
              <a:lnSpc>
                <a:spcPts val="6845"/>
              </a:lnSpc>
              <a:spcBef>
                <a:spcPct val="0"/>
              </a:spcBef>
            </a:pPr>
            <a:r>
              <a:rPr lang="en-US" sz="4960" spc="173">
                <a:solidFill>
                  <a:srgbClr val="010101"/>
                </a:solidFill>
                <a:latin typeface="Archivo Black"/>
              </a:rPr>
              <a:t>BEAN SCOPES</a:t>
            </a:r>
          </a:p>
        </p:txBody>
      </p:sp>
      <p:sp>
        <p:nvSpPr>
          <p:cNvPr name="TextBox 16" id="16"/>
          <p:cNvSpPr txBox="true"/>
          <p:nvPr/>
        </p:nvSpPr>
        <p:spPr>
          <a:xfrm rot="0">
            <a:off x="1028700" y="4731155"/>
            <a:ext cx="8115300" cy="1800860"/>
          </a:xfrm>
          <a:prstGeom prst="rect">
            <a:avLst/>
          </a:prstGeom>
        </p:spPr>
        <p:txBody>
          <a:bodyPr anchor="t" rtlCol="false" tIns="0" lIns="0" bIns="0" rIns="0">
            <a:spAutoFit/>
          </a:bodyPr>
          <a:lstStyle/>
          <a:p>
            <a:pPr>
              <a:lnSpc>
                <a:spcPts val="2859"/>
              </a:lnSpc>
            </a:pPr>
            <a:r>
              <a:rPr lang="en-US" sz="2199">
                <a:solidFill>
                  <a:srgbClr val="000000"/>
                </a:solidFill>
                <a:latin typeface="Open Sauce"/>
              </a:rPr>
              <a:t>If the scope is set to prototype, the Spring IoC container creates a new bean instance of the object every time a request for that specific bean is made. As a rule, use the prototype scope for all state-full beans and the singleton scope for stateless beans.</a:t>
            </a:r>
          </a:p>
        </p:txBody>
      </p:sp>
      <p:sp>
        <p:nvSpPr>
          <p:cNvPr name="TextBox 17" id="17"/>
          <p:cNvSpPr txBox="true"/>
          <p:nvPr/>
        </p:nvSpPr>
        <p:spPr>
          <a:xfrm rot="0">
            <a:off x="1028700" y="6941590"/>
            <a:ext cx="8115300" cy="715010"/>
          </a:xfrm>
          <a:prstGeom prst="rect">
            <a:avLst/>
          </a:prstGeom>
        </p:spPr>
        <p:txBody>
          <a:bodyPr anchor="t" rtlCol="false" tIns="0" lIns="0" bIns="0" rIns="0">
            <a:spAutoFit/>
          </a:bodyPr>
          <a:lstStyle/>
          <a:p>
            <a:pPr>
              <a:lnSpc>
                <a:spcPts val="2859"/>
              </a:lnSpc>
            </a:pPr>
            <a:r>
              <a:rPr lang="en-US" sz="2199">
                <a:solidFill>
                  <a:srgbClr val="000000"/>
                </a:solidFill>
                <a:latin typeface="Open Sauce"/>
              </a:rPr>
              <a:t>To define a prototype scope, you can set the scope property to prototype in the bean configuration file</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013836" y="102870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916860" y="3148979"/>
            <a:ext cx="5689104" cy="275488"/>
            <a:chOff x="0" y="0"/>
            <a:chExt cx="4519796" cy="218865"/>
          </a:xfrm>
        </p:grpSpPr>
        <p:sp>
          <p:nvSpPr>
            <p:cNvPr name="Freeform 7" id="7"/>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8" id="8"/>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12085550" y="-131220"/>
            <a:ext cx="9534019" cy="1112295"/>
            <a:chOff x="0" y="0"/>
            <a:chExt cx="1876002" cy="218865"/>
          </a:xfrm>
        </p:grpSpPr>
        <p:sp>
          <p:nvSpPr>
            <p:cNvPr name="Freeform 10" id="10"/>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11" id="11"/>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12" id="12"/>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TextBox 13" id="13"/>
          <p:cNvSpPr txBox="true"/>
          <p:nvPr/>
        </p:nvSpPr>
        <p:spPr>
          <a:xfrm rot="0">
            <a:off x="1126208" y="1725604"/>
            <a:ext cx="11079594" cy="815441"/>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rPr>
              <a:t>SPRING BEANS</a:t>
            </a:r>
          </a:p>
        </p:txBody>
      </p:sp>
      <p:sp>
        <p:nvSpPr>
          <p:cNvPr name="TextBox 14" id="14"/>
          <p:cNvSpPr txBox="true"/>
          <p:nvPr/>
        </p:nvSpPr>
        <p:spPr>
          <a:xfrm rot="0">
            <a:off x="1028700" y="3615394"/>
            <a:ext cx="7643980" cy="848634"/>
          </a:xfrm>
          <a:prstGeom prst="rect">
            <a:avLst/>
          </a:prstGeom>
        </p:spPr>
        <p:txBody>
          <a:bodyPr anchor="t" rtlCol="false" tIns="0" lIns="0" bIns="0" rIns="0">
            <a:spAutoFit/>
          </a:bodyPr>
          <a:lstStyle/>
          <a:p>
            <a:pPr marL="0" indent="0" lvl="0">
              <a:lnSpc>
                <a:spcPts val="6845"/>
              </a:lnSpc>
              <a:spcBef>
                <a:spcPct val="0"/>
              </a:spcBef>
            </a:pPr>
            <a:r>
              <a:rPr lang="en-US" sz="4960" spc="173">
                <a:solidFill>
                  <a:srgbClr val="010101"/>
                </a:solidFill>
                <a:latin typeface="Archivo Black"/>
              </a:rPr>
              <a:t>BEAN LIFE CYCLE</a:t>
            </a:r>
          </a:p>
        </p:txBody>
      </p:sp>
      <p:sp>
        <p:nvSpPr>
          <p:cNvPr name="TextBox 15" id="15"/>
          <p:cNvSpPr txBox="true"/>
          <p:nvPr/>
        </p:nvSpPr>
        <p:spPr>
          <a:xfrm rot="0">
            <a:off x="1028700" y="4731155"/>
            <a:ext cx="8115300" cy="1438910"/>
          </a:xfrm>
          <a:prstGeom prst="rect">
            <a:avLst/>
          </a:prstGeom>
        </p:spPr>
        <p:txBody>
          <a:bodyPr anchor="t" rtlCol="false" tIns="0" lIns="0" bIns="0" rIns="0">
            <a:spAutoFit/>
          </a:bodyPr>
          <a:lstStyle/>
          <a:p>
            <a:pPr>
              <a:lnSpc>
                <a:spcPts val="2859"/>
              </a:lnSpc>
            </a:pPr>
            <a:r>
              <a:rPr lang="en-US" sz="2199">
                <a:solidFill>
                  <a:srgbClr val="000000"/>
                </a:solidFill>
                <a:latin typeface="Open Sauce"/>
              </a:rPr>
              <a:t>When a bean is instantiated, it may be required to perform some initialization to get it into a usable state. Similarly, when the bean is no longer required and is removed from the container, some cleanup may be required.</a:t>
            </a:r>
          </a:p>
        </p:txBody>
      </p:sp>
      <p:sp>
        <p:nvSpPr>
          <p:cNvPr name="TextBox 16" id="16"/>
          <p:cNvSpPr txBox="true"/>
          <p:nvPr/>
        </p:nvSpPr>
        <p:spPr>
          <a:xfrm rot="0">
            <a:off x="1028700" y="6560590"/>
            <a:ext cx="8115300" cy="2524760"/>
          </a:xfrm>
          <a:prstGeom prst="rect">
            <a:avLst/>
          </a:prstGeom>
        </p:spPr>
        <p:txBody>
          <a:bodyPr anchor="t" rtlCol="false" tIns="0" lIns="0" bIns="0" rIns="0">
            <a:spAutoFit/>
          </a:bodyPr>
          <a:lstStyle/>
          <a:p>
            <a:pPr>
              <a:lnSpc>
                <a:spcPts val="2859"/>
              </a:lnSpc>
            </a:pPr>
            <a:r>
              <a:rPr lang="en-US" sz="2199">
                <a:solidFill>
                  <a:srgbClr val="000000"/>
                </a:solidFill>
                <a:latin typeface="Open Sauce"/>
              </a:rPr>
              <a:t>To define setup and teardown for a bean, we simply declare the &lt;bean&gt; with initmethod and/or destroy-method parameters. The init-method attribute specifies a method that is to be called on the bean immediately upon instantiation. Similarly, destroymethod specifies a method that is called just before a bean is removed from the container.</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013836" y="102870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916860" y="3148979"/>
            <a:ext cx="5689104" cy="275488"/>
            <a:chOff x="0" y="0"/>
            <a:chExt cx="4519796" cy="218865"/>
          </a:xfrm>
        </p:grpSpPr>
        <p:sp>
          <p:nvSpPr>
            <p:cNvPr name="Freeform 7" id="7"/>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8" id="8"/>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12085550" y="-131220"/>
            <a:ext cx="9534019" cy="1112295"/>
            <a:chOff x="0" y="0"/>
            <a:chExt cx="1876002" cy="218865"/>
          </a:xfrm>
        </p:grpSpPr>
        <p:sp>
          <p:nvSpPr>
            <p:cNvPr name="Freeform 10" id="10"/>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11" id="11"/>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12" id="12"/>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Freeform 13" id="13"/>
          <p:cNvSpPr/>
          <p:nvPr/>
        </p:nvSpPr>
        <p:spPr>
          <a:xfrm flipH="false" flipV="false" rot="0">
            <a:off x="916860" y="6041884"/>
            <a:ext cx="8127711" cy="2270978"/>
          </a:xfrm>
          <a:custGeom>
            <a:avLst/>
            <a:gdLst/>
            <a:ahLst/>
            <a:cxnLst/>
            <a:rect r="r" b="b" t="t" l="l"/>
            <a:pathLst>
              <a:path h="2270978" w="8127711">
                <a:moveTo>
                  <a:pt x="0" y="0"/>
                </a:moveTo>
                <a:lnTo>
                  <a:pt x="8127711" y="0"/>
                </a:lnTo>
                <a:lnTo>
                  <a:pt x="8127711" y="2270978"/>
                </a:lnTo>
                <a:lnTo>
                  <a:pt x="0" y="2270978"/>
                </a:lnTo>
                <a:lnTo>
                  <a:pt x="0" y="0"/>
                </a:lnTo>
                <a:close/>
              </a:path>
            </a:pathLst>
          </a:custGeom>
          <a:blipFill>
            <a:blip r:embed="rId3"/>
            <a:stretch>
              <a:fillRect l="0" t="0" r="0" b="0"/>
            </a:stretch>
          </a:blipFill>
        </p:spPr>
      </p:sp>
      <p:sp>
        <p:nvSpPr>
          <p:cNvPr name="Freeform 14" id="14"/>
          <p:cNvSpPr/>
          <p:nvPr/>
        </p:nvSpPr>
        <p:spPr>
          <a:xfrm flipH="false" flipV="false" rot="0">
            <a:off x="6831746" y="4511653"/>
            <a:ext cx="10962500" cy="802134"/>
          </a:xfrm>
          <a:custGeom>
            <a:avLst/>
            <a:gdLst/>
            <a:ahLst/>
            <a:cxnLst/>
            <a:rect r="r" b="b" t="t" l="l"/>
            <a:pathLst>
              <a:path h="802134" w="10962500">
                <a:moveTo>
                  <a:pt x="0" y="0"/>
                </a:moveTo>
                <a:lnTo>
                  <a:pt x="10962500" y="0"/>
                </a:lnTo>
                <a:lnTo>
                  <a:pt x="10962500" y="802134"/>
                </a:lnTo>
                <a:lnTo>
                  <a:pt x="0" y="802134"/>
                </a:lnTo>
                <a:lnTo>
                  <a:pt x="0" y="0"/>
                </a:lnTo>
                <a:close/>
              </a:path>
            </a:pathLst>
          </a:custGeom>
          <a:blipFill>
            <a:blip r:embed="rId4"/>
            <a:stretch>
              <a:fillRect l="0" t="0" r="0" b="0"/>
            </a:stretch>
          </a:blipFill>
        </p:spPr>
      </p:sp>
      <p:sp>
        <p:nvSpPr>
          <p:cNvPr name="Freeform 15" id="15"/>
          <p:cNvSpPr/>
          <p:nvPr/>
        </p:nvSpPr>
        <p:spPr>
          <a:xfrm flipH="false" flipV="false" rot="0">
            <a:off x="10045962" y="6681046"/>
            <a:ext cx="7748284" cy="2577254"/>
          </a:xfrm>
          <a:custGeom>
            <a:avLst/>
            <a:gdLst/>
            <a:ahLst/>
            <a:cxnLst/>
            <a:rect r="r" b="b" t="t" l="l"/>
            <a:pathLst>
              <a:path h="2577254" w="7748284">
                <a:moveTo>
                  <a:pt x="0" y="0"/>
                </a:moveTo>
                <a:lnTo>
                  <a:pt x="7748284" y="0"/>
                </a:lnTo>
                <a:lnTo>
                  <a:pt x="7748284" y="2577254"/>
                </a:lnTo>
                <a:lnTo>
                  <a:pt x="0" y="2577254"/>
                </a:lnTo>
                <a:lnTo>
                  <a:pt x="0" y="0"/>
                </a:lnTo>
                <a:close/>
              </a:path>
            </a:pathLst>
          </a:custGeom>
          <a:blipFill>
            <a:blip r:embed="rId5"/>
            <a:stretch>
              <a:fillRect l="0" t="0" r="0" b="0"/>
            </a:stretch>
          </a:blipFill>
        </p:spPr>
      </p:sp>
      <p:sp>
        <p:nvSpPr>
          <p:cNvPr name="TextBox 16" id="16"/>
          <p:cNvSpPr txBox="true"/>
          <p:nvPr/>
        </p:nvSpPr>
        <p:spPr>
          <a:xfrm rot="0">
            <a:off x="1126208" y="1725604"/>
            <a:ext cx="11079594" cy="815441"/>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rPr>
              <a:t>SPRING BEANS</a:t>
            </a:r>
          </a:p>
        </p:txBody>
      </p:sp>
      <p:sp>
        <p:nvSpPr>
          <p:cNvPr name="TextBox 17" id="17"/>
          <p:cNvSpPr txBox="true"/>
          <p:nvPr/>
        </p:nvSpPr>
        <p:spPr>
          <a:xfrm rot="0">
            <a:off x="1028700" y="3615394"/>
            <a:ext cx="11177101" cy="848634"/>
          </a:xfrm>
          <a:prstGeom prst="rect">
            <a:avLst/>
          </a:prstGeom>
        </p:spPr>
        <p:txBody>
          <a:bodyPr anchor="t" rtlCol="false" tIns="0" lIns="0" bIns="0" rIns="0">
            <a:spAutoFit/>
          </a:bodyPr>
          <a:lstStyle/>
          <a:p>
            <a:pPr marL="0" indent="0" lvl="0">
              <a:lnSpc>
                <a:spcPts val="6845"/>
              </a:lnSpc>
              <a:spcBef>
                <a:spcPct val="0"/>
              </a:spcBef>
            </a:pPr>
            <a:r>
              <a:rPr lang="en-US" sz="4960" spc="173">
                <a:solidFill>
                  <a:srgbClr val="010101"/>
                </a:solidFill>
                <a:latin typeface="Archivo Black"/>
              </a:rPr>
              <a:t>INITIALIZATION CALLBACKS</a:t>
            </a:r>
          </a:p>
        </p:txBody>
      </p:sp>
      <p:grpSp>
        <p:nvGrpSpPr>
          <p:cNvPr name="Group 18" id="18"/>
          <p:cNvGrpSpPr/>
          <p:nvPr/>
        </p:nvGrpSpPr>
        <p:grpSpPr>
          <a:xfrm rot="0">
            <a:off x="916860" y="5405515"/>
            <a:ext cx="736150" cy="636369"/>
            <a:chOff x="0" y="0"/>
            <a:chExt cx="193883" cy="167603"/>
          </a:xfrm>
        </p:grpSpPr>
        <p:sp>
          <p:nvSpPr>
            <p:cNvPr name="Freeform 19" id="19"/>
            <p:cNvSpPr/>
            <p:nvPr/>
          </p:nvSpPr>
          <p:spPr>
            <a:xfrm flipH="false" flipV="false" rot="0">
              <a:off x="0" y="0"/>
              <a:ext cx="193883" cy="167603"/>
            </a:xfrm>
            <a:custGeom>
              <a:avLst/>
              <a:gdLst/>
              <a:ahLst/>
              <a:cxnLst/>
              <a:rect r="r" b="b" t="t" l="l"/>
              <a:pathLst>
                <a:path h="167603" w="19388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sp>
        <p:sp>
          <p:nvSpPr>
            <p:cNvPr name="TextBox 20" id="20"/>
            <p:cNvSpPr txBox="true"/>
            <p:nvPr/>
          </p:nvSpPr>
          <p:spPr>
            <a:xfrm>
              <a:off x="0" y="-66675"/>
              <a:ext cx="193883" cy="234278"/>
            </a:xfrm>
            <a:prstGeom prst="rect">
              <a:avLst/>
            </a:prstGeom>
          </p:spPr>
          <p:txBody>
            <a:bodyPr anchor="t" rtlCol="false" tIns="50800" lIns="50800" bIns="50800" rIns="50800"/>
            <a:lstStyle/>
            <a:p>
              <a:pPr algn="ctr" marL="0" indent="0" lvl="0">
                <a:lnSpc>
                  <a:spcPts val="4114"/>
                </a:lnSpc>
                <a:spcBef>
                  <a:spcPct val="0"/>
                </a:spcBef>
              </a:pPr>
              <a:r>
                <a:rPr lang="en-US" sz="2981" spc="29">
                  <a:solidFill>
                    <a:srgbClr val="FFFFFF"/>
                  </a:solidFill>
                  <a:latin typeface="Montserrat Classic Bold"/>
                </a:rPr>
                <a:t>01</a:t>
              </a:r>
            </a:p>
          </p:txBody>
        </p:sp>
      </p:grpSp>
      <p:grpSp>
        <p:nvGrpSpPr>
          <p:cNvPr name="Group 21" id="21"/>
          <p:cNvGrpSpPr/>
          <p:nvPr/>
        </p:nvGrpSpPr>
        <p:grpSpPr>
          <a:xfrm rot="0">
            <a:off x="17058095" y="3875284"/>
            <a:ext cx="736150" cy="636369"/>
            <a:chOff x="0" y="0"/>
            <a:chExt cx="193883" cy="167603"/>
          </a:xfrm>
        </p:grpSpPr>
        <p:sp>
          <p:nvSpPr>
            <p:cNvPr name="Freeform 22" id="22"/>
            <p:cNvSpPr/>
            <p:nvPr/>
          </p:nvSpPr>
          <p:spPr>
            <a:xfrm flipH="false" flipV="false" rot="0">
              <a:off x="0" y="0"/>
              <a:ext cx="193883" cy="167603"/>
            </a:xfrm>
            <a:custGeom>
              <a:avLst/>
              <a:gdLst/>
              <a:ahLst/>
              <a:cxnLst/>
              <a:rect r="r" b="b" t="t" l="l"/>
              <a:pathLst>
                <a:path h="167603" w="19388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sp>
        <p:sp>
          <p:nvSpPr>
            <p:cNvPr name="TextBox 23" id="23"/>
            <p:cNvSpPr txBox="true"/>
            <p:nvPr/>
          </p:nvSpPr>
          <p:spPr>
            <a:xfrm>
              <a:off x="0" y="-66675"/>
              <a:ext cx="193883" cy="234278"/>
            </a:xfrm>
            <a:prstGeom prst="rect">
              <a:avLst/>
            </a:prstGeom>
          </p:spPr>
          <p:txBody>
            <a:bodyPr anchor="t" rtlCol="false" tIns="50800" lIns="50800" bIns="50800" rIns="50800"/>
            <a:lstStyle/>
            <a:p>
              <a:pPr algn="ctr" marL="0" indent="0" lvl="0">
                <a:lnSpc>
                  <a:spcPts val="4114"/>
                </a:lnSpc>
                <a:spcBef>
                  <a:spcPct val="0"/>
                </a:spcBef>
              </a:pPr>
              <a:r>
                <a:rPr lang="en-US" sz="2981" spc="29">
                  <a:solidFill>
                    <a:srgbClr val="FFFFFF"/>
                  </a:solidFill>
                  <a:latin typeface="Montserrat Classic Bold"/>
                </a:rPr>
                <a:t>02</a:t>
              </a:r>
            </a:p>
          </p:txBody>
        </p:sp>
      </p:grpSp>
      <p:grpSp>
        <p:nvGrpSpPr>
          <p:cNvPr name="Group 24" id="24"/>
          <p:cNvGrpSpPr/>
          <p:nvPr/>
        </p:nvGrpSpPr>
        <p:grpSpPr>
          <a:xfrm rot="0">
            <a:off x="10045962" y="6044677"/>
            <a:ext cx="736150" cy="636369"/>
            <a:chOff x="0" y="0"/>
            <a:chExt cx="193883" cy="167603"/>
          </a:xfrm>
        </p:grpSpPr>
        <p:sp>
          <p:nvSpPr>
            <p:cNvPr name="Freeform 25" id="25"/>
            <p:cNvSpPr/>
            <p:nvPr/>
          </p:nvSpPr>
          <p:spPr>
            <a:xfrm flipH="false" flipV="false" rot="0">
              <a:off x="0" y="0"/>
              <a:ext cx="193883" cy="167603"/>
            </a:xfrm>
            <a:custGeom>
              <a:avLst/>
              <a:gdLst/>
              <a:ahLst/>
              <a:cxnLst/>
              <a:rect r="r" b="b" t="t" l="l"/>
              <a:pathLst>
                <a:path h="167603" w="19388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sp>
        <p:sp>
          <p:nvSpPr>
            <p:cNvPr name="TextBox 26" id="26"/>
            <p:cNvSpPr txBox="true"/>
            <p:nvPr/>
          </p:nvSpPr>
          <p:spPr>
            <a:xfrm>
              <a:off x="0" y="-66675"/>
              <a:ext cx="193883" cy="234278"/>
            </a:xfrm>
            <a:prstGeom prst="rect">
              <a:avLst/>
            </a:prstGeom>
          </p:spPr>
          <p:txBody>
            <a:bodyPr anchor="t" rtlCol="false" tIns="50800" lIns="50800" bIns="50800" rIns="50800"/>
            <a:lstStyle/>
            <a:p>
              <a:pPr algn="ctr" marL="0" indent="0" lvl="0">
                <a:lnSpc>
                  <a:spcPts val="4114"/>
                </a:lnSpc>
                <a:spcBef>
                  <a:spcPct val="0"/>
                </a:spcBef>
              </a:pPr>
              <a:r>
                <a:rPr lang="en-US" sz="2981" spc="29">
                  <a:solidFill>
                    <a:srgbClr val="FFFFFF"/>
                  </a:solidFill>
                  <a:latin typeface="Montserrat Classic Bold"/>
                </a:rPr>
                <a:t>03</a:t>
              </a:r>
            </a:p>
          </p:txBody>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013836" y="102870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916860" y="3148979"/>
            <a:ext cx="5689104" cy="275488"/>
            <a:chOff x="0" y="0"/>
            <a:chExt cx="4519796" cy="218865"/>
          </a:xfrm>
        </p:grpSpPr>
        <p:sp>
          <p:nvSpPr>
            <p:cNvPr name="Freeform 7" id="7"/>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8" id="8"/>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12085550" y="-131220"/>
            <a:ext cx="9534019" cy="1112295"/>
            <a:chOff x="0" y="0"/>
            <a:chExt cx="1876002" cy="218865"/>
          </a:xfrm>
        </p:grpSpPr>
        <p:sp>
          <p:nvSpPr>
            <p:cNvPr name="Freeform 10" id="10"/>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11" id="11"/>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12" id="12"/>
          <p:cNvSpPr/>
          <p:nvPr/>
        </p:nvSpPr>
        <p:spPr>
          <a:xfrm>
            <a:off x="-715490" y="962025"/>
            <a:ext cx="12921291" cy="0"/>
          </a:xfrm>
          <a:prstGeom prst="line">
            <a:avLst/>
          </a:prstGeom>
          <a:ln cap="flat" w="38100">
            <a:solidFill>
              <a:srgbClr val="000000"/>
            </a:solidFill>
            <a:prstDash val="solid"/>
            <a:headEnd type="none" len="sm" w="sm"/>
            <a:tailEnd type="none" len="sm" w="sm"/>
          </a:ln>
        </p:spPr>
      </p:sp>
      <p:grpSp>
        <p:nvGrpSpPr>
          <p:cNvPr name="Group 13" id="13"/>
          <p:cNvGrpSpPr/>
          <p:nvPr/>
        </p:nvGrpSpPr>
        <p:grpSpPr>
          <a:xfrm rot="0">
            <a:off x="916860" y="5405515"/>
            <a:ext cx="736150" cy="636369"/>
            <a:chOff x="0" y="0"/>
            <a:chExt cx="193883" cy="167603"/>
          </a:xfrm>
        </p:grpSpPr>
        <p:sp>
          <p:nvSpPr>
            <p:cNvPr name="Freeform 14" id="14"/>
            <p:cNvSpPr/>
            <p:nvPr/>
          </p:nvSpPr>
          <p:spPr>
            <a:xfrm flipH="false" flipV="false" rot="0">
              <a:off x="0" y="0"/>
              <a:ext cx="193883" cy="167603"/>
            </a:xfrm>
            <a:custGeom>
              <a:avLst/>
              <a:gdLst/>
              <a:ahLst/>
              <a:cxnLst/>
              <a:rect r="r" b="b" t="t" l="l"/>
              <a:pathLst>
                <a:path h="167603" w="19388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sp>
        <p:sp>
          <p:nvSpPr>
            <p:cNvPr name="TextBox 15" id="15"/>
            <p:cNvSpPr txBox="true"/>
            <p:nvPr/>
          </p:nvSpPr>
          <p:spPr>
            <a:xfrm>
              <a:off x="0" y="-66675"/>
              <a:ext cx="193883" cy="234278"/>
            </a:xfrm>
            <a:prstGeom prst="rect">
              <a:avLst/>
            </a:prstGeom>
          </p:spPr>
          <p:txBody>
            <a:bodyPr anchor="t" rtlCol="false" tIns="50800" lIns="50800" bIns="50800" rIns="50800"/>
            <a:lstStyle/>
            <a:p>
              <a:pPr algn="ctr" marL="0" indent="0" lvl="0">
                <a:lnSpc>
                  <a:spcPts val="4114"/>
                </a:lnSpc>
                <a:spcBef>
                  <a:spcPct val="0"/>
                </a:spcBef>
              </a:pPr>
              <a:r>
                <a:rPr lang="en-US" sz="2981" spc="29">
                  <a:solidFill>
                    <a:srgbClr val="FFFFFF"/>
                  </a:solidFill>
                  <a:latin typeface="Montserrat Classic Bold"/>
                </a:rPr>
                <a:t>01</a:t>
              </a:r>
            </a:p>
          </p:txBody>
        </p:sp>
      </p:grpSp>
      <p:grpSp>
        <p:nvGrpSpPr>
          <p:cNvPr name="Group 16" id="16"/>
          <p:cNvGrpSpPr/>
          <p:nvPr/>
        </p:nvGrpSpPr>
        <p:grpSpPr>
          <a:xfrm rot="0">
            <a:off x="17058095" y="3875284"/>
            <a:ext cx="736150" cy="636369"/>
            <a:chOff x="0" y="0"/>
            <a:chExt cx="193883" cy="167603"/>
          </a:xfrm>
        </p:grpSpPr>
        <p:sp>
          <p:nvSpPr>
            <p:cNvPr name="Freeform 17" id="17"/>
            <p:cNvSpPr/>
            <p:nvPr/>
          </p:nvSpPr>
          <p:spPr>
            <a:xfrm flipH="false" flipV="false" rot="0">
              <a:off x="0" y="0"/>
              <a:ext cx="193883" cy="167603"/>
            </a:xfrm>
            <a:custGeom>
              <a:avLst/>
              <a:gdLst/>
              <a:ahLst/>
              <a:cxnLst/>
              <a:rect r="r" b="b" t="t" l="l"/>
              <a:pathLst>
                <a:path h="167603" w="19388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sp>
        <p:sp>
          <p:nvSpPr>
            <p:cNvPr name="TextBox 18" id="18"/>
            <p:cNvSpPr txBox="true"/>
            <p:nvPr/>
          </p:nvSpPr>
          <p:spPr>
            <a:xfrm>
              <a:off x="0" y="-66675"/>
              <a:ext cx="193883" cy="234278"/>
            </a:xfrm>
            <a:prstGeom prst="rect">
              <a:avLst/>
            </a:prstGeom>
          </p:spPr>
          <p:txBody>
            <a:bodyPr anchor="t" rtlCol="false" tIns="50800" lIns="50800" bIns="50800" rIns="50800"/>
            <a:lstStyle/>
            <a:p>
              <a:pPr algn="ctr" marL="0" indent="0" lvl="0">
                <a:lnSpc>
                  <a:spcPts val="4114"/>
                </a:lnSpc>
                <a:spcBef>
                  <a:spcPct val="0"/>
                </a:spcBef>
              </a:pPr>
              <a:r>
                <a:rPr lang="en-US" sz="2981" spc="29">
                  <a:solidFill>
                    <a:srgbClr val="FFFFFF"/>
                  </a:solidFill>
                  <a:latin typeface="Montserrat Classic Bold"/>
                </a:rPr>
                <a:t>02</a:t>
              </a:r>
            </a:p>
          </p:txBody>
        </p:sp>
      </p:grpSp>
      <p:grpSp>
        <p:nvGrpSpPr>
          <p:cNvPr name="Group 19" id="19"/>
          <p:cNvGrpSpPr/>
          <p:nvPr/>
        </p:nvGrpSpPr>
        <p:grpSpPr>
          <a:xfrm rot="0">
            <a:off x="10045962" y="6044677"/>
            <a:ext cx="736150" cy="636369"/>
            <a:chOff x="0" y="0"/>
            <a:chExt cx="193883" cy="167603"/>
          </a:xfrm>
        </p:grpSpPr>
        <p:sp>
          <p:nvSpPr>
            <p:cNvPr name="Freeform 20" id="20"/>
            <p:cNvSpPr/>
            <p:nvPr/>
          </p:nvSpPr>
          <p:spPr>
            <a:xfrm flipH="false" flipV="false" rot="0">
              <a:off x="0" y="0"/>
              <a:ext cx="193883" cy="167603"/>
            </a:xfrm>
            <a:custGeom>
              <a:avLst/>
              <a:gdLst/>
              <a:ahLst/>
              <a:cxnLst/>
              <a:rect r="r" b="b" t="t" l="l"/>
              <a:pathLst>
                <a:path h="167603" w="19388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sp>
        <p:sp>
          <p:nvSpPr>
            <p:cNvPr name="TextBox 21" id="21"/>
            <p:cNvSpPr txBox="true"/>
            <p:nvPr/>
          </p:nvSpPr>
          <p:spPr>
            <a:xfrm>
              <a:off x="0" y="-66675"/>
              <a:ext cx="193883" cy="234278"/>
            </a:xfrm>
            <a:prstGeom prst="rect">
              <a:avLst/>
            </a:prstGeom>
          </p:spPr>
          <p:txBody>
            <a:bodyPr anchor="t" rtlCol="false" tIns="50800" lIns="50800" bIns="50800" rIns="50800"/>
            <a:lstStyle/>
            <a:p>
              <a:pPr algn="ctr" marL="0" indent="0" lvl="0">
                <a:lnSpc>
                  <a:spcPts val="4114"/>
                </a:lnSpc>
                <a:spcBef>
                  <a:spcPct val="0"/>
                </a:spcBef>
              </a:pPr>
              <a:r>
                <a:rPr lang="en-US" sz="2981" spc="29">
                  <a:solidFill>
                    <a:srgbClr val="FFFFFF"/>
                  </a:solidFill>
                  <a:latin typeface="Montserrat Classic Bold"/>
                </a:rPr>
                <a:t>03</a:t>
              </a:r>
            </a:p>
          </p:txBody>
        </p:sp>
      </p:grpSp>
      <p:sp>
        <p:nvSpPr>
          <p:cNvPr name="Freeform 22" id="22"/>
          <p:cNvSpPr/>
          <p:nvPr/>
        </p:nvSpPr>
        <p:spPr>
          <a:xfrm flipH="false" flipV="false" rot="0">
            <a:off x="916860" y="6089509"/>
            <a:ext cx="7800337" cy="2211816"/>
          </a:xfrm>
          <a:custGeom>
            <a:avLst/>
            <a:gdLst/>
            <a:ahLst/>
            <a:cxnLst/>
            <a:rect r="r" b="b" t="t" l="l"/>
            <a:pathLst>
              <a:path h="2211816" w="7800337">
                <a:moveTo>
                  <a:pt x="0" y="0"/>
                </a:moveTo>
                <a:lnTo>
                  <a:pt x="7800338" y="0"/>
                </a:lnTo>
                <a:lnTo>
                  <a:pt x="7800338" y="2211816"/>
                </a:lnTo>
                <a:lnTo>
                  <a:pt x="0" y="2211816"/>
                </a:lnTo>
                <a:lnTo>
                  <a:pt x="0" y="0"/>
                </a:lnTo>
                <a:close/>
              </a:path>
            </a:pathLst>
          </a:custGeom>
          <a:blipFill>
            <a:blip r:embed="rId3"/>
            <a:stretch>
              <a:fillRect l="0" t="0" r="0" b="0"/>
            </a:stretch>
          </a:blipFill>
        </p:spPr>
      </p:sp>
      <p:sp>
        <p:nvSpPr>
          <p:cNvPr name="Freeform 23" id="23"/>
          <p:cNvSpPr/>
          <p:nvPr/>
        </p:nvSpPr>
        <p:spPr>
          <a:xfrm flipH="false" flipV="false" rot="0">
            <a:off x="6693268" y="4548123"/>
            <a:ext cx="11100978" cy="857393"/>
          </a:xfrm>
          <a:custGeom>
            <a:avLst/>
            <a:gdLst/>
            <a:ahLst/>
            <a:cxnLst/>
            <a:rect r="r" b="b" t="t" l="l"/>
            <a:pathLst>
              <a:path h="857393" w="11100978">
                <a:moveTo>
                  <a:pt x="0" y="0"/>
                </a:moveTo>
                <a:lnTo>
                  <a:pt x="11100978" y="0"/>
                </a:lnTo>
                <a:lnTo>
                  <a:pt x="11100978" y="857392"/>
                </a:lnTo>
                <a:lnTo>
                  <a:pt x="0" y="857392"/>
                </a:lnTo>
                <a:lnTo>
                  <a:pt x="0" y="0"/>
                </a:lnTo>
                <a:close/>
              </a:path>
            </a:pathLst>
          </a:custGeom>
          <a:blipFill>
            <a:blip r:embed="rId4"/>
            <a:stretch>
              <a:fillRect l="0" t="0" r="0" b="0"/>
            </a:stretch>
          </a:blipFill>
        </p:spPr>
      </p:sp>
      <p:sp>
        <p:nvSpPr>
          <p:cNvPr name="Freeform 24" id="24"/>
          <p:cNvSpPr/>
          <p:nvPr/>
        </p:nvSpPr>
        <p:spPr>
          <a:xfrm flipH="false" flipV="false" rot="0">
            <a:off x="10045962" y="6728671"/>
            <a:ext cx="6428619" cy="2176281"/>
          </a:xfrm>
          <a:custGeom>
            <a:avLst/>
            <a:gdLst/>
            <a:ahLst/>
            <a:cxnLst/>
            <a:rect r="r" b="b" t="t" l="l"/>
            <a:pathLst>
              <a:path h="2176281" w="6428619">
                <a:moveTo>
                  <a:pt x="0" y="0"/>
                </a:moveTo>
                <a:lnTo>
                  <a:pt x="6428619" y="0"/>
                </a:lnTo>
                <a:lnTo>
                  <a:pt x="6428619" y="2176281"/>
                </a:lnTo>
                <a:lnTo>
                  <a:pt x="0" y="2176281"/>
                </a:lnTo>
                <a:lnTo>
                  <a:pt x="0" y="0"/>
                </a:lnTo>
                <a:close/>
              </a:path>
            </a:pathLst>
          </a:custGeom>
          <a:blipFill>
            <a:blip r:embed="rId5"/>
            <a:stretch>
              <a:fillRect l="0" t="0" r="0" b="0"/>
            </a:stretch>
          </a:blipFill>
        </p:spPr>
      </p:sp>
      <p:sp>
        <p:nvSpPr>
          <p:cNvPr name="TextBox 25" id="25"/>
          <p:cNvSpPr txBox="true"/>
          <p:nvPr/>
        </p:nvSpPr>
        <p:spPr>
          <a:xfrm rot="0">
            <a:off x="1126208" y="1725604"/>
            <a:ext cx="11079594" cy="815441"/>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rPr>
              <a:t>SPRING BEANS</a:t>
            </a:r>
          </a:p>
        </p:txBody>
      </p:sp>
      <p:sp>
        <p:nvSpPr>
          <p:cNvPr name="TextBox 26" id="26"/>
          <p:cNvSpPr txBox="true"/>
          <p:nvPr/>
        </p:nvSpPr>
        <p:spPr>
          <a:xfrm rot="0">
            <a:off x="1028700" y="3615394"/>
            <a:ext cx="11177101" cy="848634"/>
          </a:xfrm>
          <a:prstGeom prst="rect">
            <a:avLst/>
          </a:prstGeom>
        </p:spPr>
        <p:txBody>
          <a:bodyPr anchor="t" rtlCol="false" tIns="0" lIns="0" bIns="0" rIns="0">
            <a:spAutoFit/>
          </a:bodyPr>
          <a:lstStyle/>
          <a:p>
            <a:pPr marL="0" indent="0" lvl="0">
              <a:lnSpc>
                <a:spcPts val="6845"/>
              </a:lnSpc>
              <a:spcBef>
                <a:spcPct val="0"/>
              </a:spcBef>
            </a:pPr>
            <a:r>
              <a:rPr lang="en-US" sz="4960" spc="173">
                <a:solidFill>
                  <a:srgbClr val="010101"/>
                </a:solidFill>
                <a:latin typeface="Archivo Black"/>
              </a:rPr>
              <a:t>DESTRUCTION CALLBACKS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013836" y="102870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916860" y="3148979"/>
            <a:ext cx="5689104" cy="275488"/>
            <a:chOff x="0" y="0"/>
            <a:chExt cx="4519796" cy="218865"/>
          </a:xfrm>
        </p:grpSpPr>
        <p:sp>
          <p:nvSpPr>
            <p:cNvPr name="Freeform 7" id="7"/>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8" id="8"/>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12085550" y="-131220"/>
            <a:ext cx="9534019" cy="1112295"/>
            <a:chOff x="0" y="0"/>
            <a:chExt cx="1876002" cy="218865"/>
          </a:xfrm>
        </p:grpSpPr>
        <p:sp>
          <p:nvSpPr>
            <p:cNvPr name="Freeform 10" id="10"/>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11" id="11"/>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12" id="12"/>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Freeform 13" id="13"/>
          <p:cNvSpPr/>
          <p:nvPr/>
        </p:nvSpPr>
        <p:spPr>
          <a:xfrm flipH="false" flipV="false" rot="0">
            <a:off x="7828951" y="3761143"/>
            <a:ext cx="8753701" cy="5497157"/>
          </a:xfrm>
          <a:custGeom>
            <a:avLst/>
            <a:gdLst/>
            <a:ahLst/>
            <a:cxnLst/>
            <a:rect r="r" b="b" t="t" l="l"/>
            <a:pathLst>
              <a:path h="5497157" w="8753701">
                <a:moveTo>
                  <a:pt x="0" y="0"/>
                </a:moveTo>
                <a:lnTo>
                  <a:pt x="8753701" y="0"/>
                </a:lnTo>
                <a:lnTo>
                  <a:pt x="8753701" y="5497157"/>
                </a:lnTo>
                <a:lnTo>
                  <a:pt x="0" y="5497157"/>
                </a:lnTo>
                <a:lnTo>
                  <a:pt x="0" y="0"/>
                </a:lnTo>
                <a:close/>
              </a:path>
            </a:pathLst>
          </a:custGeom>
          <a:blipFill>
            <a:blip r:embed="rId3"/>
            <a:stretch>
              <a:fillRect l="0" t="0" r="0" b="0"/>
            </a:stretch>
          </a:blipFill>
        </p:spPr>
      </p:sp>
      <p:sp>
        <p:nvSpPr>
          <p:cNvPr name="TextBox 14" id="14"/>
          <p:cNvSpPr txBox="true"/>
          <p:nvPr/>
        </p:nvSpPr>
        <p:spPr>
          <a:xfrm rot="0">
            <a:off x="1126208" y="1725604"/>
            <a:ext cx="11079594" cy="815441"/>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rPr>
              <a:t>SPRING BEANS</a:t>
            </a:r>
          </a:p>
        </p:txBody>
      </p:sp>
      <p:sp>
        <p:nvSpPr>
          <p:cNvPr name="TextBox 15" id="15"/>
          <p:cNvSpPr txBox="true"/>
          <p:nvPr/>
        </p:nvSpPr>
        <p:spPr>
          <a:xfrm rot="0">
            <a:off x="1028700" y="3615394"/>
            <a:ext cx="5637304" cy="1715409"/>
          </a:xfrm>
          <a:prstGeom prst="rect">
            <a:avLst/>
          </a:prstGeom>
        </p:spPr>
        <p:txBody>
          <a:bodyPr anchor="t" rtlCol="false" tIns="0" lIns="0" bIns="0" rIns="0">
            <a:spAutoFit/>
          </a:bodyPr>
          <a:lstStyle/>
          <a:p>
            <a:pPr marL="0" indent="0" lvl="0">
              <a:lnSpc>
                <a:spcPts val="6845"/>
              </a:lnSpc>
              <a:spcBef>
                <a:spcPct val="0"/>
              </a:spcBef>
            </a:pPr>
            <a:r>
              <a:rPr lang="en-US" sz="4960" spc="173">
                <a:solidFill>
                  <a:srgbClr val="010101"/>
                </a:solidFill>
                <a:latin typeface="Archivo Black"/>
              </a:rPr>
              <a:t>SAMPLE APPLICATION</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013836" y="102870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916860" y="3148979"/>
            <a:ext cx="5689104" cy="275488"/>
            <a:chOff x="0" y="0"/>
            <a:chExt cx="4519796" cy="218865"/>
          </a:xfrm>
        </p:grpSpPr>
        <p:sp>
          <p:nvSpPr>
            <p:cNvPr name="Freeform 7" id="7"/>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8" id="8"/>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12085550" y="-131220"/>
            <a:ext cx="9534019" cy="1112295"/>
            <a:chOff x="0" y="0"/>
            <a:chExt cx="1876002" cy="218865"/>
          </a:xfrm>
        </p:grpSpPr>
        <p:sp>
          <p:nvSpPr>
            <p:cNvPr name="Freeform 10" id="10"/>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11" id="11"/>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12" id="12"/>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Freeform 13" id="13"/>
          <p:cNvSpPr/>
          <p:nvPr/>
        </p:nvSpPr>
        <p:spPr>
          <a:xfrm flipH="false" flipV="false" rot="0">
            <a:off x="6445437" y="4520723"/>
            <a:ext cx="11520729" cy="3897494"/>
          </a:xfrm>
          <a:custGeom>
            <a:avLst/>
            <a:gdLst/>
            <a:ahLst/>
            <a:cxnLst/>
            <a:rect r="r" b="b" t="t" l="l"/>
            <a:pathLst>
              <a:path h="3897494" w="11520729">
                <a:moveTo>
                  <a:pt x="0" y="0"/>
                </a:moveTo>
                <a:lnTo>
                  <a:pt x="11520729" y="0"/>
                </a:lnTo>
                <a:lnTo>
                  <a:pt x="11520729" y="3897495"/>
                </a:lnTo>
                <a:lnTo>
                  <a:pt x="0" y="3897495"/>
                </a:lnTo>
                <a:lnTo>
                  <a:pt x="0" y="0"/>
                </a:lnTo>
                <a:close/>
              </a:path>
            </a:pathLst>
          </a:custGeom>
          <a:blipFill>
            <a:blip r:embed="rId3"/>
            <a:stretch>
              <a:fillRect l="0" t="0" r="0" b="0"/>
            </a:stretch>
          </a:blipFill>
        </p:spPr>
      </p:sp>
      <p:sp>
        <p:nvSpPr>
          <p:cNvPr name="TextBox 14" id="14"/>
          <p:cNvSpPr txBox="true"/>
          <p:nvPr/>
        </p:nvSpPr>
        <p:spPr>
          <a:xfrm rot="0">
            <a:off x="1126208" y="1725604"/>
            <a:ext cx="11079594" cy="815441"/>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rPr>
              <a:t>SPRING BEANS</a:t>
            </a:r>
          </a:p>
        </p:txBody>
      </p:sp>
      <p:sp>
        <p:nvSpPr>
          <p:cNvPr name="TextBox 15" id="15"/>
          <p:cNvSpPr txBox="true"/>
          <p:nvPr/>
        </p:nvSpPr>
        <p:spPr>
          <a:xfrm rot="0">
            <a:off x="1028700" y="3615394"/>
            <a:ext cx="5637304" cy="1715409"/>
          </a:xfrm>
          <a:prstGeom prst="rect">
            <a:avLst/>
          </a:prstGeom>
        </p:spPr>
        <p:txBody>
          <a:bodyPr anchor="t" rtlCol="false" tIns="0" lIns="0" bIns="0" rIns="0">
            <a:spAutoFit/>
          </a:bodyPr>
          <a:lstStyle/>
          <a:p>
            <a:pPr marL="0" indent="0" lvl="0">
              <a:lnSpc>
                <a:spcPts val="6845"/>
              </a:lnSpc>
              <a:spcBef>
                <a:spcPct val="0"/>
              </a:spcBef>
            </a:pPr>
            <a:r>
              <a:rPr lang="en-US" sz="4960" spc="173">
                <a:solidFill>
                  <a:srgbClr val="010101"/>
                </a:solidFill>
                <a:latin typeface="Archivo Black"/>
              </a:rPr>
              <a:t>SAMPLE APPLICATION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grpSp>
        <p:nvGrpSpPr>
          <p:cNvPr name="Group 3" id="3"/>
          <p:cNvGrpSpPr/>
          <p:nvPr/>
        </p:nvGrpSpPr>
        <p:grpSpPr>
          <a:xfrm rot="0">
            <a:off x="1646045" y="1988135"/>
            <a:ext cx="8616655" cy="3155365"/>
            <a:chOff x="0" y="0"/>
            <a:chExt cx="2269407" cy="831043"/>
          </a:xfrm>
        </p:grpSpPr>
        <p:sp>
          <p:nvSpPr>
            <p:cNvPr name="Freeform 4" id="4"/>
            <p:cNvSpPr/>
            <p:nvPr/>
          </p:nvSpPr>
          <p:spPr>
            <a:xfrm flipH="false" flipV="false" rot="0">
              <a:off x="0" y="0"/>
              <a:ext cx="2269407" cy="831043"/>
            </a:xfrm>
            <a:custGeom>
              <a:avLst/>
              <a:gdLst/>
              <a:ahLst/>
              <a:cxnLst/>
              <a:rect r="r" b="b" t="t" l="l"/>
              <a:pathLst>
                <a:path h="831043" w="2269407">
                  <a:moveTo>
                    <a:pt x="22462" y="0"/>
                  </a:moveTo>
                  <a:lnTo>
                    <a:pt x="2246945" y="0"/>
                  </a:lnTo>
                  <a:cubicBezTo>
                    <a:pt x="2259350" y="0"/>
                    <a:pt x="2269407" y="10057"/>
                    <a:pt x="2269407" y="22462"/>
                  </a:cubicBezTo>
                  <a:lnTo>
                    <a:pt x="2269407" y="808580"/>
                  </a:lnTo>
                  <a:cubicBezTo>
                    <a:pt x="2269407" y="820986"/>
                    <a:pt x="2259350" y="831043"/>
                    <a:pt x="2246945" y="831043"/>
                  </a:cubicBezTo>
                  <a:lnTo>
                    <a:pt x="22462" y="831043"/>
                  </a:lnTo>
                  <a:cubicBezTo>
                    <a:pt x="10057" y="831043"/>
                    <a:pt x="0" y="820986"/>
                    <a:pt x="0" y="808580"/>
                  </a:cubicBezTo>
                  <a:lnTo>
                    <a:pt x="0" y="22462"/>
                  </a:lnTo>
                  <a:cubicBezTo>
                    <a:pt x="0" y="10057"/>
                    <a:pt x="10057" y="0"/>
                    <a:pt x="22462" y="0"/>
                  </a:cubicBezTo>
                  <a:close/>
                </a:path>
              </a:pathLst>
            </a:custGeom>
            <a:solidFill>
              <a:srgbClr val="FFFFFF">
                <a:alpha val="86667"/>
              </a:srgbClr>
            </a:solidFill>
          </p:spPr>
        </p:sp>
        <p:sp>
          <p:nvSpPr>
            <p:cNvPr name="TextBox 5" id="5"/>
            <p:cNvSpPr txBox="true"/>
            <p:nvPr/>
          </p:nvSpPr>
          <p:spPr>
            <a:xfrm>
              <a:off x="0" y="-19050"/>
              <a:ext cx="2269407" cy="850093"/>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963339" y="5857001"/>
            <a:ext cx="12361322" cy="3708397"/>
          </a:xfrm>
          <a:custGeom>
            <a:avLst/>
            <a:gdLst/>
            <a:ahLst/>
            <a:cxnLst/>
            <a:rect r="r" b="b" t="t" l="l"/>
            <a:pathLst>
              <a:path h="3708397" w="12361322">
                <a:moveTo>
                  <a:pt x="0" y="0"/>
                </a:moveTo>
                <a:lnTo>
                  <a:pt x="12361322" y="0"/>
                </a:lnTo>
                <a:lnTo>
                  <a:pt x="12361322" y="3708396"/>
                </a:lnTo>
                <a:lnTo>
                  <a:pt x="0" y="3708396"/>
                </a:lnTo>
                <a:lnTo>
                  <a:pt x="0" y="0"/>
                </a:lnTo>
                <a:close/>
              </a:path>
            </a:pathLst>
          </a:custGeom>
          <a:blipFill>
            <a:blip r:embed="rId3"/>
            <a:stretch>
              <a:fillRect l="0" t="0" r="0" b="0"/>
            </a:stretch>
          </a:blipFill>
        </p:spPr>
      </p:sp>
      <p:sp>
        <p:nvSpPr>
          <p:cNvPr name="TextBox 7" id="7"/>
          <p:cNvSpPr txBox="true"/>
          <p:nvPr/>
        </p:nvSpPr>
        <p:spPr>
          <a:xfrm rot="0">
            <a:off x="2108006" y="2499940"/>
            <a:ext cx="7692734" cy="848634"/>
          </a:xfrm>
          <a:prstGeom prst="rect">
            <a:avLst/>
          </a:prstGeom>
        </p:spPr>
        <p:txBody>
          <a:bodyPr anchor="t" rtlCol="false" tIns="0" lIns="0" bIns="0" rIns="0">
            <a:spAutoFit/>
          </a:bodyPr>
          <a:lstStyle/>
          <a:p>
            <a:pPr algn="ctr" marL="0" indent="0" lvl="0">
              <a:lnSpc>
                <a:spcPts val="6845"/>
              </a:lnSpc>
              <a:spcBef>
                <a:spcPct val="0"/>
              </a:spcBef>
            </a:pPr>
            <a:r>
              <a:rPr lang="en-US" sz="4960" spc="173">
                <a:solidFill>
                  <a:srgbClr val="010101"/>
                </a:solidFill>
                <a:latin typeface="Archivo Black"/>
              </a:rPr>
              <a:t>J2EE/JEE TIMELINE</a:t>
            </a:r>
          </a:p>
        </p:txBody>
      </p:sp>
      <p:sp>
        <p:nvSpPr>
          <p:cNvPr name="TextBox 8" id="8"/>
          <p:cNvSpPr txBox="true"/>
          <p:nvPr/>
        </p:nvSpPr>
        <p:spPr>
          <a:xfrm rot="0">
            <a:off x="2275588" y="3516817"/>
            <a:ext cx="7357569" cy="1364728"/>
          </a:xfrm>
          <a:prstGeom prst="rect">
            <a:avLst/>
          </a:prstGeom>
        </p:spPr>
        <p:txBody>
          <a:bodyPr anchor="t" rtlCol="false" tIns="0" lIns="0" bIns="0" rIns="0">
            <a:spAutoFit/>
          </a:bodyPr>
          <a:lstStyle/>
          <a:p>
            <a:pPr algn="ctr">
              <a:lnSpc>
                <a:spcPts val="2714"/>
              </a:lnSpc>
            </a:pPr>
            <a:r>
              <a:rPr lang="en-US" sz="1967" spc="192">
                <a:solidFill>
                  <a:srgbClr val="040506"/>
                </a:solidFill>
                <a:latin typeface="Montserrat Light"/>
              </a:rPr>
              <a:t>For Java 5 in 2006, J2EE was renamed to Java EE or Java Platform Enterprise Edition. That name would stick all the way to September 2017, when something major happened.</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013836" y="102870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916860" y="3148979"/>
            <a:ext cx="5689104" cy="275488"/>
            <a:chOff x="0" y="0"/>
            <a:chExt cx="4519796" cy="218865"/>
          </a:xfrm>
        </p:grpSpPr>
        <p:sp>
          <p:nvSpPr>
            <p:cNvPr name="Freeform 7" id="7"/>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8" id="8"/>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12085550" y="-131220"/>
            <a:ext cx="9534019" cy="1112295"/>
            <a:chOff x="0" y="0"/>
            <a:chExt cx="1876002" cy="218865"/>
          </a:xfrm>
        </p:grpSpPr>
        <p:sp>
          <p:nvSpPr>
            <p:cNvPr name="Freeform 10" id="10"/>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11" id="11"/>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12" id="12"/>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Freeform 13" id="13"/>
          <p:cNvSpPr/>
          <p:nvPr/>
        </p:nvSpPr>
        <p:spPr>
          <a:xfrm flipH="false" flipV="false" rot="0">
            <a:off x="6493362" y="4034067"/>
            <a:ext cx="11424878" cy="4705962"/>
          </a:xfrm>
          <a:custGeom>
            <a:avLst/>
            <a:gdLst/>
            <a:ahLst/>
            <a:cxnLst/>
            <a:rect r="r" b="b" t="t" l="l"/>
            <a:pathLst>
              <a:path h="4705962" w="11424878">
                <a:moveTo>
                  <a:pt x="0" y="0"/>
                </a:moveTo>
                <a:lnTo>
                  <a:pt x="11424878" y="0"/>
                </a:lnTo>
                <a:lnTo>
                  <a:pt x="11424878" y="4705962"/>
                </a:lnTo>
                <a:lnTo>
                  <a:pt x="0" y="4705962"/>
                </a:lnTo>
                <a:lnTo>
                  <a:pt x="0" y="0"/>
                </a:lnTo>
                <a:close/>
              </a:path>
            </a:pathLst>
          </a:custGeom>
          <a:blipFill>
            <a:blip r:embed="rId3"/>
            <a:stretch>
              <a:fillRect l="0" t="0" r="0" b="0"/>
            </a:stretch>
          </a:blipFill>
        </p:spPr>
      </p:sp>
      <p:sp>
        <p:nvSpPr>
          <p:cNvPr name="TextBox 14" id="14"/>
          <p:cNvSpPr txBox="true"/>
          <p:nvPr/>
        </p:nvSpPr>
        <p:spPr>
          <a:xfrm rot="0">
            <a:off x="1126208" y="1725604"/>
            <a:ext cx="11079594" cy="815441"/>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rPr>
              <a:t>SPRING BEANS</a:t>
            </a:r>
          </a:p>
        </p:txBody>
      </p:sp>
      <p:sp>
        <p:nvSpPr>
          <p:cNvPr name="TextBox 15" id="15"/>
          <p:cNvSpPr txBox="true"/>
          <p:nvPr/>
        </p:nvSpPr>
        <p:spPr>
          <a:xfrm rot="0">
            <a:off x="1028700" y="3615394"/>
            <a:ext cx="5637304" cy="1715409"/>
          </a:xfrm>
          <a:prstGeom prst="rect">
            <a:avLst/>
          </a:prstGeom>
        </p:spPr>
        <p:txBody>
          <a:bodyPr anchor="t" rtlCol="false" tIns="0" lIns="0" bIns="0" rIns="0">
            <a:spAutoFit/>
          </a:bodyPr>
          <a:lstStyle/>
          <a:p>
            <a:pPr marL="0" indent="0" lvl="0">
              <a:lnSpc>
                <a:spcPts val="6845"/>
              </a:lnSpc>
              <a:spcBef>
                <a:spcPct val="0"/>
              </a:spcBef>
            </a:pPr>
            <a:r>
              <a:rPr lang="en-US" sz="4960" spc="173">
                <a:solidFill>
                  <a:srgbClr val="010101"/>
                </a:solidFill>
                <a:latin typeface="Archivo Black"/>
              </a:rPr>
              <a:t>SAMPLE APPLICATION</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013836" y="102870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916860" y="3148979"/>
            <a:ext cx="5689104" cy="275488"/>
            <a:chOff x="0" y="0"/>
            <a:chExt cx="4519796" cy="218865"/>
          </a:xfrm>
        </p:grpSpPr>
        <p:sp>
          <p:nvSpPr>
            <p:cNvPr name="Freeform 7" id="7"/>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8" id="8"/>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12085550" y="-131220"/>
            <a:ext cx="9534019" cy="1112295"/>
            <a:chOff x="0" y="0"/>
            <a:chExt cx="1876002" cy="218865"/>
          </a:xfrm>
        </p:grpSpPr>
        <p:sp>
          <p:nvSpPr>
            <p:cNvPr name="Freeform 10" id="10"/>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11" id="11"/>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12" id="12"/>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Freeform 13" id="13"/>
          <p:cNvSpPr/>
          <p:nvPr/>
        </p:nvSpPr>
        <p:spPr>
          <a:xfrm flipH="false" flipV="false" rot="0">
            <a:off x="6893522" y="4124923"/>
            <a:ext cx="11195997" cy="4685678"/>
          </a:xfrm>
          <a:custGeom>
            <a:avLst/>
            <a:gdLst/>
            <a:ahLst/>
            <a:cxnLst/>
            <a:rect r="r" b="b" t="t" l="l"/>
            <a:pathLst>
              <a:path h="4685678" w="11195997">
                <a:moveTo>
                  <a:pt x="0" y="0"/>
                </a:moveTo>
                <a:lnTo>
                  <a:pt x="11195997" y="0"/>
                </a:lnTo>
                <a:lnTo>
                  <a:pt x="11195997" y="4685678"/>
                </a:lnTo>
                <a:lnTo>
                  <a:pt x="0" y="4685678"/>
                </a:lnTo>
                <a:lnTo>
                  <a:pt x="0" y="0"/>
                </a:lnTo>
                <a:close/>
              </a:path>
            </a:pathLst>
          </a:custGeom>
          <a:blipFill>
            <a:blip r:embed="rId3"/>
            <a:stretch>
              <a:fillRect l="0" t="0" r="0" b="0"/>
            </a:stretch>
          </a:blipFill>
        </p:spPr>
      </p:sp>
      <p:sp>
        <p:nvSpPr>
          <p:cNvPr name="TextBox 14" id="14"/>
          <p:cNvSpPr txBox="true"/>
          <p:nvPr/>
        </p:nvSpPr>
        <p:spPr>
          <a:xfrm rot="0">
            <a:off x="1126208" y="1725604"/>
            <a:ext cx="11079594" cy="815441"/>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rPr>
              <a:t>SPRING BEANS</a:t>
            </a:r>
          </a:p>
        </p:txBody>
      </p:sp>
      <p:sp>
        <p:nvSpPr>
          <p:cNvPr name="TextBox 15" id="15"/>
          <p:cNvSpPr txBox="true"/>
          <p:nvPr/>
        </p:nvSpPr>
        <p:spPr>
          <a:xfrm rot="0">
            <a:off x="1028700" y="3615394"/>
            <a:ext cx="6222350" cy="4315734"/>
          </a:xfrm>
          <a:prstGeom prst="rect">
            <a:avLst/>
          </a:prstGeom>
        </p:spPr>
        <p:txBody>
          <a:bodyPr anchor="t" rtlCol="false" tIns="0" lIns="0" bIns="0" rIns="0">
            <a:spAutoFit/>
          </a:bodyPr>
          <a:lstStyle/>
          <a:p>
            <a:pPr>
              <a:lnSpc>
                <a:spcPts val="6845"/>
              </a:lnSpc>
            </a:pPr>
            <a:r>
              <a:rPr lang="en-US" sz="4960" spc="173">
                <a:solidFill>
                  <a:srgbClr val="010101"/>
                </a:solidFill>
                <a:latin typeface="Archivo Black"/>
              </a:rPr>
              <a:t>DEFAULT INITIALIZATION AND DESTROY METHODS</a:t>
            </a:r>
          </a:p>
          <a:p>
            <a:pPr marL="0" indent="0" lvl="0">
              <a:lnSpc>
                <a:spcPts val="6845"/>
              </a:lnSpc>
              <a:spcBef>
                <a:spcPct val="0"/>
              </a:spcBef>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013836" y="102870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916860" y="3148979"/>
            <a:ext cx="5689104" cy="275488"/>
            <a:chOff x="0" y="0"/>
            <a:chExt cx="4519796" cy="218865"/>
          </a:xfrm>
        </p:grpSpPr>
        <p:sp>
          <p:nvSpPr>
            <p:cNvPr name="Freeform 7" id="7"/>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8" id="8"/>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12085550" y="-131220"/>
            <a:ext cx="9534019" cy="1112295"/>
            <a:chOff x="0" y="0"/>
            <a:chExt cx="1876002" cy="218865"/>
          </a:xfrm>
        </p:grpSpPr>
        <p:sp>
          <p:nvSpPr>
            <p:cNvPr name="Freeform 10" id="10"/>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11" id="11"/>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12" id="12"/>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TextBox 13" id="13"/>
          <p:cNvSpPr txBox="true"/>
          <p:nvPr/>
        </p:nvSpPr>
        <p:spPr>
          <a:xfrm rot="0">
            <a:off x="1126208" y="1725604"/>
            <a:ext cx="11079594" cy="815441"/>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rPr>
              <a:t>SPRING BEANS</a:t>
            </a:r>
          </a:p>
        </p:txBody>
      </p:sp>
      <p:sp>
        <p:nvSpPr>
          <p:cNvPr name="TextBox 14" id="14"/>
          <p:cNvSpPr txBox="true"/>
          <p:nvPr/>
        </p:nvSpPr>
        <p:spPr>
          <a:xfrm rot="0">
            <a:off x="1028700" y="3615394"/>
            <a:ext cx="10666714" cy="1715409"/>
          </a:xfrm>
          <a:prstGeom prst="rect">
            <a:avLst/>
          </a:prstGeom>
        </p:spPr>
        <p:txBody>
          <a:bodyPr anchor="t" rtlCol="false" tIns="0" lIns="0" bIns="0" rIns="0">
            <a:spAutoFit/>
          </a:bodyPr>
          <a:lstStyle/>
          <a:p>
            <a:pPr>
              <a:lnSpc>
                <a:spcPts val="6845"/>
              </a:lnSpc>
            </a:pPr>
            <a:r>
              <a:rPr lang="en-US" sz="4960" spc="173">
                <a:solidFill>
                  <a:srgbClr val="010101"/>
                </a:solidFill>
                <a:latin typeface="Archivo Black"/>
              </a:rPr>
              <a:t>BEAN POST PROCESSORS</a:t>
            </a:r>
          </a:p>
          <a:p>
            <a:pPr marL="0" indent="0" lvl="0">
              <a:lnSpc>
                <a:spcPts val="6845"/>
              </a:lnSpc>
              <a:spcBef>
                <a:spcPct val="0"/>
              </a:spcBef>
            </a:pPr>
          </a:p>
        </p:txBody>
      </p:sp>
      <p:sp>
        <p:nvSpPr>
          <p:cNvPr name="TextBox 15" id="15"/>
          <p:cNvSpPr txBox="true"/>
          <p:nvPr/>
        </p:nvSpPr>
        <p:spPr>
          <a:xfrm rot="0">
            <a:off x="1028700" y="4731155"/>
            <a:ext cx="16230600" cy="1076960"/>
          </a:xfrm>
          <a:prstGeom prst="rect">
            <a:avLst/>
          </a:prstGeom>
        </p:spPr>
        <p:txBody>
          <a:bodyPr anchor="t" rtlCol="false" tIns="0" lIns="0" bIns="0" rIns="0">
            <a:spAutoFit/>
          </a:bodyPr>
          <a:lstStyle/>
          <a:p>
            <a:pPr>
              <a:lnSpc>
                <a:spcPts val="2859"/>
              </a:lnSpc>
            </a:pPr>
            <a:r>
              <a:rPr lang="en-US" sz="2199">
                <a:solidFill>
                  <a:srgbClr val="000000"/>
                </a:solidFill>
                <a:latin typeface="Montserrat Light"/>
              </a:rPr>
              <a:t>The BeanPostProcessor interface defines callback methods that you can implement to provide your own instantiation logic, dependency-resolution logic, etc. You can also implement some custom logic after the Spring container finishes instantiating, configuring, and initializing a bean by plugging in one or more BeanPostProcessor implementations.</a:t>
            </a:r>
          </a:p>
        </p:txBody>
      </p:sp>
      <p:sp>
        <p:nvSpPr>
          <p:cNvPr name="TextBox 16" id="16"/>
          <p:cNvSpPr txBox="true"/>
          <p:nvPr/>
        </p:nvSpPr>
        <p:spPr>
          <a:xfrm rot="0">
            <a:off x="1028700" y="6074815"/>
            <a:ext cx="16230600" cy="1076960"/>
          </a:xfrm>
          <a:prstGeom prst="rect">
            <a:avLst/>
          </a:prstGeom>
        </p:spPr>
        <p:txBody>
          <a:bodyPr anchor="t" rtlCol="false" tIns="0" lIns="0" bIns="0" rIns="0">
            <a:spAutoFit/>
          </a:bodyPr>
          <a:lstStyle/>
          <a:p>
            <a:pPr>
              <a:lnSpc>
                <a:spcPts val="2859"/>
              </a:lnSpc>
            </a:pPr>
            <a:r>
              <a:rPr lang="en-US" sz="2199">
                <a:solidFill>
                  <a:srgbClr val="000000"/>
                </a:solidFill>
                <a:latin typeface="Montserrat Light"/>
              </a:rPr>
              <a:t>You can configure multiple BeanPostProcessor interfaces and you can control the order in which these BeanPostProcessor interfaces execute by setting the order property provided the BeanPostProcessor implements the Ordered interface.</a:t>
            </a:r>
          </a:p>
        </p:txBody>
      </p:sp>
      <p:sp>
        <p:nvSpPr>
          <p:cNvPr name="TextBox 17" id="17"/>
          <p:cNvSpPr txBox="true"/>
          <p:nvPr/>
        </p:nvSpPr>
        <p:spPr>
          <a:xfrm rot="0">
            <a:off x="1028700" y="7418475"/>
            <a:ext cx="16230600" cy="715010"/>
          </a:xfrm>
          <a:prstGeom prst="rect">
            <a:avLst/>
          </a:prstGeom>
        </p:spPr>
        <p:txBody>
          <a:bodyPr anchor="t" rtlCol="false" tIns="0" lIns="0" bIns="0" rIns="0">
            <a:spAutoFit/>
          </a:bodyPr>
          <a:lstStyle/>
          <a:p>
            <a:pPr>
              <a:lnSpc>
                <a:spcPts val="2859"/>
              </a:lnSpc>
            </a:pPr>
            <a:r>
              <a:rPr lang="en-US" sz="2199">
                <a:solidFill>
                  <a:srgbClr val="000000"/>
                </a:solidFill>
                <a:latin typeface="Montserrat Light"/>
              </a:rPr>
              <a:t>The BeanPostProcessors operate on bean (or object) instances, which means that the Spring IoC container instantiates a bean instance and then BeanPostProcessor interfaces do their work.</a:t>
            </a:r>
          </a:p>
        </p:txBody>
      </p:sp>
      <p:sp>
        <p:nvSpPr>
          <p:cNvPr name="TextBox 18" id="18"/>
          <p:cNvSpPr txBox="true"/>
          <p:nvPr/>
        </p:nvSpPr>
        <p:spPr>
          <a:xfrm rot="0">
            <a:off x="1028700" y="8400185"/>
            <a:ext cx="16230600" cy="1076960"/>
          </a:xfrm>
          <a:prstGeom prst="rect">
            <a:avLst/>
          </a:prstGeom>
        </p:spPr>
        <p:txBody>
          <a:bodyPr anchor="t" rtlCol="false" tIns="0" lIns="0" bIns="0" rIns="0">
            <a:spAutoFit/>
          </a:bodyPr>
          <a:lstStyle/>
          <a:p>
            <a:pPr>
              <a:lnSpc>
                <a:spcPts val="2859"/>
              </a:lnSpc>
            </a:pPr>
            <a:r>
              <a:rPr lang="en-US" sz="2199">
                <a:solidFill>
                  <a:srgbClr val="000000"/>
                </a:solidFill>
                <a:latin typeface="Montserrat Light"/>
              </a:rPr>
              <a:t>An ApplicationContext automatically detects any beans that are defined with the implementation of the BeanPostProcessor interface and registers these beans as postprocessors, to be then called appropriately by the container upon bean creation.</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013836" y="102870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916860" y="3148979"/>
            <a:ext cx="5689104" cy="275488"/>
            <a:chOff x="0" y="0"/>
            <a:chExt cx="4519796" cy="218865"/>
          </a:xfrm>
        </p:grpSpPr>
        <p:sp>
          <p:nvSpPr>
            <p:cNvPr name="Freeform 7" id="7"/>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8" id="8"/>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12085550" y="-131220"/>
            <a:ext cx="9534019" cy="1112295"/>
            <a:chOff x="0" y="0"/>
            <a:chExt cx="1876002" cy="218865"/>
          </a:xfrm>
        </p:grpSpPr>
        <p:sp>
          <p:nvSpPr>
            <p:cNvPr name="Freeform 10" id="10"/>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11" id="11"/>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12" id="12"/>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Freeform 13" id="13"/>
          <p:cNvSpPr/>
          <p:nvPr/>
        </p:nvSpPr>
        <p:spPr>
          <a:xfrm flipH="false" flipV="false" rot="0">
            <a:off x="340768" y="4760383"/>
            <a:ext cx="8645401" cy="4825068"/>
          </a:xfrm>
          <a:custGeom>
            <a:avLst/>
            <a:gdLst/>
            <a:ahLst/>
            <a:cxnLst/>
            <a:rect r="r" b="b" t="t" l="l"/>
            <a:pathLst>
              <a:path h="4825068" w="8645401">
                <a:moveTo>
                  <a:pt x="0" y="0"/>
                </a:moveTo>
                <a:lnTo>
                  <a:pt x="8645401" y="0"/>
                </a:lnTo>
                <a:lnTo>
                  <a:pt x="8645401" y="4825068"/>
                </a:lnTo>
                <a:lnTo>
                  <a:pt x="0" y="4825068"/>
                </a:lnTo>
                <a:lnTo>
                  <a:pt x="0" y="0"/>
                </a:lnTo>
                <a:close/>
              </a:path>
            </a:pathLst>
          </a:custGeom>
          <a:blipFill>
            <a:blip r:embed="rId3"/>
            <a:stretch>
              <a:fillRect l="0" t="0" r="0" b="0"/>
            </a:stretch>
          </a:blipFill>
        </p:spPr>
      </p:sp>
      <p:sp>
        <p:nvSpPr>
          <p:cNvPr name="Freeform 14" id="14"/>
          <p:cNvSpPr/>
          <p:nvPr/>
        </p:nvSpPr>
        <p:spPr>
          <a:xfrm flipH="false" flipV="false" rot="0">
            <a:off x="9285008" y="4624547"/>
            <a:ext cx="8840480" cy="5096740"/>
          </a:xfrm>
          <a:custGeom>
            <a:avLst/>
            <a:gdLst/>
            <a:ahLst/>
            <a:cxnLst/>
            <a:rect r="r" b="b" t="t" l="l"/>
            <a:pathLst>
              <a:path h="5096740" w="8840480">
                <a:moveTo>
                  <a:pt x="0" y="0"/>
                </a:moveTo>
                <a:lnTo>
                  <a:pt x="8840479" y="0"/>
                </a:lnTo>
                <a:lnTo>
                  <a:pt x="8840479" y="5096740"/>
                </a:lnTo>
                <a:lnTo>
                  <a:pt x="0" y="5096740"/>
                </a:lnTo>
                <a:lnTo>
                  <a:pt x="0" y="0"/>
                </a:lnTo>
                <a:close/>
              </a:path>
            </a:pathLst>
          </a:custGeom>
          <a:blipFill>
            <a:blip r:embed="rId4"/>
            <a:stretch>
              <a:fillRect l="0" t="0" r="0" b="0"/>
            </a:stretch>
          </a:blipFill>
        </p:spPr>
      </p:sp>
      <p:sp>
        <p:nvSpPr>
          <p:cNvPr name="TextBox 15" id="15"/>
          <p:cNvSpPr txBox="true"/>
          <p:nvPr/>
        </p:nvSpPr>
        <p:spPr>
          <a:xfrm rot="0">
            <a:off x="1126208" y="1725604"/>
            <a:ext cx="11079594" cy="815441"/>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rPr>
              <a:t>SPRING BEANS</a:t>
            </a:r>
          </a:p>
        </p:txBody>
      </p:sp>
      <p:sp>
        <p:nvSpPr>
          <p:cNvPr name="TextBox 16" id="16"/>
          <p:cNvSpPr txBox="true"/>
          <p:nvPr/>
        </p:nvSpPr>
        <p:spPr>
          <a:xfrm rot="0">
            <a:off x="1028700" y="3615394"/>
            <a:ext cx="10666714" cy="1715409"/>
          </a:xfrm>
          <a:prstGeom prst="rect">
            <a:avLst/>
          </a:prstGeom>
        </p:spPr>
        <p:txBody>
          <a:bodyPr anchor="t" rtlCol="false" tIns="0" lIns="0" bIns="0" rIns="0">
            <a:spAutoFit/>
          </a:bodyPr>
          <a:lstStyle/>
          <a:p>
            <a:pPr>
              <a:lnSpc>
                <a:spcPts val="6845"/>
              </a:lnSpc>
            </a:pPr>
            <a:r>
              <a:rPr lang="en-US" sz="4960" spc="173">
                <a:solidFill>
                  <a:srgbClr val="010101"/>
                </a:solidFill>
                <a:latin typeface="Archivo Black"/>
              </a:rPr>
              <a:t>BEAN POST PROCESSORS</a:t>
            </a:r>
          </a:p>
          <a:p>
            <a:pPr marL="0" indent="0" lvl="0">
              <a:lnSpc>
                <a:spcPts val="6845"/>
              </a:lnSpc>
              <a:spcBef>
                <a:spcPct val="0"/>
              </a:spcBef>
            </a:pP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013836" y="102870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916860" y="3148979"/>
            <a:ext cx="5689104" cy="275488"/>
            <a:chOff x="0" y="0"/>
            <a:chExt cx="4519796" cy="218865"/>
          </a:xfrm>
        </p:grpSpPr>
        <p:sp>
          <p:nvSpPr>
            <p:cNvPr name="Freeform 7" id="7"/>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8" id="8"/>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12085550" y="-131220"/>
            <a:ext cx="9534019" cy="1112295"/>
            <a:chOff x="0" y="0"/>
            <a:chExt cx="1876002" cy="218865"/>
          </a:xfrm>
        </p:grpSpPr>
        <p:sp>
          <p:nvSpPr>
            <p:cNvPr name="Freeform 10" id="10"/>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11" id="11"/>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12" id="12"/>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Freeform 13" id="13"/>
          <p:cNvSpPr/>
          <p:nvPr/>
        </p:nvSpPr>
        <p:spPr>
          <a:xfrm flipH="false" flipV="false" rot="0">
            <a:off x="9144000" y="4502997"/>
            <a:ext cx="8304584" cy="2970042"/>
          </a:xfrm>
          <a:custGeom>
            <a:avLst/>
            <a:gdLst/>
            <a:ahLst/>
            <a:cxnLst/>
            <a:rect r="r" b="b" t="t" l="l"/>
            <a:pathLst>
              <a:path h="2970042" w="8304584">
                <a:moveTo>
                  <a:pt x="0" y="0"/>
                </a:moveTo>
                <a:lnTo>
                  <a:pt x="8304584" y="0"/>
                </a:lnTo>
                <a:lnTo>
                  <a:pt x="8304584" y="2970043"/>
                </a:lnTo>
                <a:lnTo>
                  <a:pt x="0" y="2970043"/>
                </a:lnTo>
                <a:lnTo>
                  <a:pt x="0" y="0"/>
                </a:lnTo>
                <a:close/>
              </a:path>
            </a:pathLst>
          </a:custGeom>
          <a:blipFill>
            <a:blip r:embed="rId3"/>
            <a:stretch>
              <a:fillRect l="0" t="0" r="0" b="0"/>
            </a:stretch>
          </a:blipFill>
        </p:spPr>
      </p:sp>
      <p:sp>
        <p:nvSpPr>
          <p:cNvPr name="TextBox 14" id="14"/>
          <p:cNvSpPr txBox="true"/>
          <p:nvPr/>
        </p:nvSpPr>
        <p:spPr>
          <a:xfrm rot="0">
            <a:off x="1126208" y="1725604"/>
            <a:ext cx="11079594" cy="815441"/>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rPr>
              <a:t>DEPENDENCY INJECTION</a:t>
            </a:r>
          </a:p>
        </p:txBody>
      </p:sp>
      <p:sp>
        <p:nvSpPr>
          <p:cNvPr name="TextBox 15" id="15"/>
          <p:cNvSpPr txBox="true"/>
          <p:nvPr/>
        </p:nvSpPr>
        <p:spPr>
          <a:xfrm rot="0">
            <a:off x="1293537" y="4483947"/>
            <a:ext cx="7004701" cy="1076960"/>
          </a:xfrm>
          <a:prstGeom prst="rect">
            <a:avLst/>
          </a:prstGeom>
        </p:spPr>
        <p:txBody>
          <a:bodyPr anchor="t" rtlCol="false" tIns="0" lIns="0" bIns="0" rIns="0">
            <a:spAutoFit/>
          </a:bodyPr>
          <a:lstStyle/>
          <a:p>
            <a:pPr>
              <a:lnSpc>
                <a:spcPts val="2859"/>
              </a:lnSpc>
              <a:spcBef>
                <a:spcPct val="0"/>
              </a:spcBef>
            </a:pPr>
            <a:r>
              <a:rPr lang="en-US" sz="2199">
                <a:solidFill>
                  <a:srgbClr val="000000"/>
                </a:solidFill>
                <a:latin typeface="Montserrat Light"/>
              </a:rPr>
              <a:t>A dependency injection is a strategy that is used to separate the creation of dependency objects from the class that needs them.</a:t>
            </a:r>
          </a:p>
        </p:txBody>
      </p:sp>
      <p:sp>
        <p:nvSpPr>
          <p:cNvPr name="TextBox 16" id="16"/>
          <p:cNvSpPr txBox="true"/>
          <p:nvPr/>
        </p:nvSpPr>
        <p:spPr>
          <a:xfrm rot="0">
            <a:off x="1293537" y="5827274"/>
            <a:ext cx="7004701" cy="1819910"/>
          </a:xfrm>
          <a:prstGeom prst="rect">
            <a:avLst/>
          </a:prstGeom>
        </p:spPr>
        <p:txBody>
          <a:bodyPr anchor="t" rtlCol="false" tIns="0" lIns="0" bIns="0" rIns="0">
            <a:spAutoFit/>
          </a:bodyPr>
          <a:lstStyle/>
          <a:p>
            <a:pPr>
              <a:lnSpc>
                <a:spcPts val="2859"/>
              </a:lnSpc>
              <a:spcBef>
                <a:spcPct val="0"/>
              </a:spcBef>
            </a:pPr>
            <a:r>
              <a:rPr lang="en-US" sz="2199">
                <a:solidFill>
                  <a:srgbClr val="000000"/>
                </a:solidFill>
                <a:latin typeface="Montserrat Light Bold"/>
              </a:rPr>
              <a:t>Constructor-based dependency injection</a:t>
            </a:r>
          </a:p>
          <a:p>
            <a:pPr>
              <a:lnSpc>
                <a:spcPts val="2859"/>
              </a:lnSpc>
              <a:spcBef>
                <a:spcPct val="0"/>
              </a:spcBef>
            </a:pPr>
            <a:r>
              <a:rPr lang="en-US" sz="2199">
                <a:solidFill>
                  <a:srgbClr val="000000"/>
                </a:solidFill>
                <a:latin typeface="Montserrat Light"/>
              </a:rPr>
              <a:t>Constructor-based DI is accomplished when the container invokes a class constructor with a number of arguments, each representing a dependency on the other class.</a:t>
            </a:r>
          </a:p>
        </p:txBody>
      </p:sp>
      <p:sp>
        <p:nvSpPr>
          <p:cNvPr name="TextBox 17" id="17"/>
          <p:cNvSpPr txBox="true"/>
          <p:nvPr/>
        </p:nvSpPr>
        <p:spPr>
          <a:xfrm rot="0">
            <a:off x="1293537" y="7894501"/>
            <a:ext cx="16994463" cy="1096010"/>
          </a:xfrm>
          <a:prstGeom prst="rect">
            <a:avLst/>
          </a:prstGeom>
        </p:spPr>
        <p:txBody>
          <a:bodyPr anchor="t" rtlCol="false" tIns="0" lIns="0" bIns="0" rIns="0">
            <a:spAutoFit/>
          </a:bodyPr>
          <a:lstStyle/>
          <a:p>
            <a:pPr>
              <a:lnSpc>
                <a:spcPts val="2859"/>
              </a:lnSpc>
              <a:spcBef>
                <a:spcPct val="0"/>
              </a:spcBef>
            </a:pPr>
            <a:r>
              <a:rPr lang="en-US" sz="2199">
                <a:solidFill>
                  <a:srgbClr val="000000"/>
                </a:solidFill>
                <a:latin typeface="Montserrat Light Bold"/>
              </a:rPr>
              <a:t>Setter-based dependency injection</a:t>
            </a:r>
          </a:p>
          <a:p>
            <a:pPr>
              <a:lnSpc>
                <a:spcPts val="2859"/>
              </a:lnSpc>
              <a:spcBef>
                <a:spcPct val="0"/>
              </a:spcBef>
            </a:pPr>
            <a:r>
              <a:rPr lang="en-US" sz="2199">
                <a:solidFill>
                  <a:srgbClr val="000000"/>
                </a:solidFill>
                <a:latin typeface="Montserrat Light"/>
              </a:rPr>
              <a:t>Setter-based DI is accomplished by the container calling setter methods on your beans after invoking a no-argument constructor or no-argument static factory method to instantiate your bean.</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013836" y="102870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916860" y="3148979"/>
            <a:ext cx="5689104" cy="275488"/>
            <a:chOff x="0" y="0"/>
            <a:chExt cx="4519796" cy="218865"/>
          </a:xfrm>
        </p:grpSpPr>
        <p:sp>
          <p:nvSpPr>
            <p:cNvPr name="Freeform 7" id="7"/>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8" id="8"/>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12085550" y="-131220"/>
            <a:ext cx="9534019" cy="1112295"/>
            <a:chOff x="0" y="0"/>
            <a:chExt cx="1876002" cy="218865"/>
          </a:xfrm>
        </p:grpSpPr>
        <p:sp>
          <p:nvSpPr>
            <p:cNvPr name="Freeform 10" id="10"/>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11" id="11"/>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12" id="12"/>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Freeform 13" id="13"/>
          <p:cNvSpPr/>
          <p:nvPr/>
        </p:nvSpPr>
        <p:spPr>
          <a:xfrm flipH="false" flipV="false" rot="0">
            <a:off x="8125504" y="4192612"/>
            <a:ext cx="9831792" cy="5065688"/>
          </a:xfrm>
          <a:custGeom>
            <a:avLst/>
            <a:gdLst/>
            <a:ahLst/>
            <a:cxnLst/>
            <a:rect r="r" b="b" t="t" l="l"/>
            <a:pathLst>
              <a:path h="5065688" w="9831792">
                <a:moveTo>
                  <a:pt x="0" y="0"/>
                </a:moveTo>
                <a:lnTo>
                  <a:pt x="9831792" y="0"/>
                </a:lnTo>
                <a:lnTo>
                  <a:pt x="9831792" y="5065688"/>
                </a:lnTo>
                <a:lnTo>
                  <a:pt x="0" y="5065688"/>
                </a:lnTo>
                <a:lnTo>
                  <a:pt x="0" y="0"/>
                </a:lnTo>
                <a:close/>
              </a:path>
            </a:pathLst>
          </a:custGeom>
          <a:blipFill>
            <a:blip r:embed="rId3"/>
            <a:stretch>
              <a:fillRect l="0" t="0" r="0" b="0"/>
            </a:stretch>
          </a:blipFill>
        </p:spPr>
      </p:sp>
      <p:sp>
        <p:nvSpPr>
          <p:cNvPr name="TextBox 14" id="14"/>
          <p:cNvSpPr txBox="true"/>
          <p:nvPr/>
        </p:nvSpPr>
        <p:spPr>
          <a:xfrm rot="0">
            <a:off x="1126208" y="1725604"/>
            <a:ext cx="11079594" cy="815441"/>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rPr>
              <a:t>INJECTING INNER BEANS</a:t>
            </a:r>
          </a:p>
        </p:txBody>
      </p:sp>
      <p:sp>
        <p:nvSpPr>
          <p:cNvPr name="TextBox 15" id="15"/>
          <p:cNvSpPr txBox="true"/>
          <p:nvPr/>
        </p:nvSpPr>
        <p:spPr>
          <a:xfrm rot="0">
            <a:off x="1161118" y="4500199"/>
            <a:ext cx="7004701" cy="1800860"/>
          </a:xfrm>
          <a:prstGeom prst="rect">
            <a:avLst/>
          </a:prstGeom>
        </p:spPr>
        <p:txBody>
          <a:bodyPr anchor="t" rtlCol="false" tIns="0" lIns="0" bIns="0" rIns="0">
            <a:spAutoFit/>
          </a:bodyPr>
          <a:lstStyle/>
          <a:p>
            <a:pPr>
              <a:lnSpc>
                <a:spcPts val="2859"/>
              </a:lnSpc>
              <a:spcBef>
                <a:spcPct val="0"/>
              </a:spcBef>
            </a:pPr>
            <a:r>
              <a:rPr lang="en-US" sz="2199">
                <a:solidFill>
                  <a:srgbClr val="000000"/>
                </a:solidFill>
                <a:latin typeface="Montserrat Light"/>
              </a:rPr>
              <a:t>Inner beans are beans that are defined within the scope of another bean. Thus, a &lt;bean/&gt; element inside the &lt;property/&gt; or &lt;constructor-arg/&gt; elements is called inner bean and it is shown below.</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801182" y="896073"/>
            <a:ext cx="7275669" cy="6438182"/>
          </a:xfrm>
          <a:custGeom>
            <a:avLst/>
            <a:gdLst/>
            <a:ahLst/>
            <a:cxnLst/>
            <a:rect r="r" b="b" t="t" l="l"/>
            <a:pathLst>
              <a:path h="6438182" w="7275669">
                <a:moveTo>
                  <a:pt x="0" y="0"/>
                </a:moveTo>
                <a:lnTo>
                  <a:pt x="7275669" y="0"/>
                </a:lnTo>
                <a:lnTo>
                  <a:pt x="7275669" y="6438182"/>
                </a:lnTo>
                <a:lnTo>
                  <a:pt x="0" y="6438182"/>
                </a:lnTo>
                <a:lnTo>
                  <a:pt x="0" y="0"/>
                </a:lnTo>
                <a:close/>
              </a:path>
            </a:pathLst>
          </a:custGeom>
          <a:blipFill>
            <a:blip r:embed="rId2"/>
            <a:stretch>
              <a:fillRect l="0" t="0" r="0" b="0"/>
            </a:stretch>
          </a:blipFill>
        </p:spPr>
      </p:sp>
      <p:sp>
        <p:nvSpPr>
          <p:cNvPr name="Freeform 3" id="3"/>
          <p:cNvSpPr/>
          <p:nvPr/>
        </p:nvSpPr>
        <p:spPr>
          <a:xfrm flipH="false" flipV="false" rot="0">
            <a:off x="9084146" y="896073"/>
            <a:ext cx="7767591" cy="3795988"/>
          </a:xfrm>
          <a:custGeom>
            <a:avLst/>
            <a:gdLst/>
            <a:ahLst/>
            <a:cxnLst/>
            <a:rect r="r" b="b" t="t" l="l"/>
            <a:pathLst>
              <a:path h="3795988" w="7767591">
                <a:moveTo>
                  <a:pt x="0" y="0"/>
                </a:moveTo>
                <a:lnTo>
                  <a:pt x="7767591" y="0"/>
                </a:lnTo>
                <a:lnTo>
                  <a:pt x="7767591" y="3795988"/>
                </a:lnTo>
                <a:lnTo>
                  <a:pt x="0" y="3795988"/>
                </a:lnTo>
                <a:lnTo>
                  <a:pt x="0" y="0"/>
                </a:lnTo>
                <a:close/>
              </a:path>
            </a:pathLst>
          </a:custGeom>
          <a:blipFill>
            <a:blip r:embed="rId3"/>
            <a:stretch>
              <a:fillRect l="0" t="0" r="0" b="0"/>
            </a:stretch>
          </a:blipFill>
        </p:spPr>
      </p:sp>
      <p:sp>
        <p:nvSpPr>
          <p:cNvPr name="Freeform 4" id="4"/>
          <p:cNvSpPr/>
          <p:nvPr/>
        </p:nvSpPr>
        <p:spPr>
          <a:xfrm flipH="false" flipV="false" rot="0">
            <a:off x="6897115" y="5013490"/>
            <a:ext cx="9954622" cy="4983733"/>
          </a:xfrm>
          <a:custGeom>
            <a:avLst/>
            <a:gdLst/>
            <a:ahLst/>
            <a:cxnLst/>
            <a:rect r="r" b="b" t="t" l="l"/>
            <a:pathLst>
              <a:path h="4983733" w="9954622">
                <a:moveTo>
                  <a:pt x="0" y="0"/>
                </a:moveTo>
                <a:lnTo>
                  <a:pt x="9954622" y="0"/>
                </a:lnTo>
                <a:lnTo>
                  <a:pt x="9954622" y="4983733"/>
                </a:lnTo>
                <a:lnTo>
                  <a:pt x="0" y="4983733"/>
                </a:lnTo>
                <a:lnTo>
                  <a:pt x="0" y="0"/>
                </a:lnTo>
                <a:close/>
              </a:path>
            </a:pathLst>
          </a:custGeom>
          <a:blipFill>
            <a:blip r:embed="rId4"/>
            <a:stretch>
              <a:fillRect l="0" t="0" r="0" b="0"/>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013836" y="102870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916860" y="3148979"/>
            <a:ext cx="5689104" cy="275488"/>
            <a:chOff x="0" y="0"/>
            <a:chExt cx="4519796" cy="218865"/>
          </a:xfrm>
        </p:grpSpPr>
        <p:sp>
          <p:nvSpPr>
            <p:cNvPr name="Freeform 7" id="7"/>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8" id="8"/>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12085550" y="-131220"/>
            <a:ext cx="9534019" cy="1112295"/>
            <a:chOff x="0" y="0"/>
            <a:chExt cx="1876002" cy="218865"/>
          </a:xfrm>
        </p:grpSpPr>
        <p:sp>
          <p:nvSpPr>
            <p:cNvPr name="Freeform 10" id="10"/>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11" id="11"/>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12" id="12"/>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Freeform 13" id="13"/>
          <p:cNvSpPr/>
          <p:nvPr/>
        </p:nvSpPr>
        <p:spPr>
          <a:xfrm flipH="false" flipV="false" rot="0">
            <a:off x="7145815" y="4124923"/>
            <a:ext cx="10747284" cy="4166010"/>
          </a:xfrm>
          <a:custGeom>
            <a:avLst/>
            <a:gdLst/>
            <a:ahLst/>
            <a:cxnLst/>
            <a:rect r="r" b="b" t="t" l="l"/>
            <a:pathLst>
              <a:path h="4166010" w="10747284">
                <a:moveTo>
                  <a:pt x="0" y="0"/>
                </a:moveTo>
                <a:lnTo>
                  <a:pt x="10747284" y="0"/>
                </a:lnTo>
                <a:lnTo>
                  <a:pt x="10747284" y="4166010"/>
                </a:lnTo>
                <a:lnTo>
                  <a:pt x="0" y="4166010"/>
                </a:lnTo>
                <a:lnTo>
                  <a:pt x="0" y="0"/>
                </a:lnTo>
                <a:close/>
              </a:path>
            </a:pathLst>
          </a:custGeom>
          <a:blipFill>
            <a:blip r:embed="rId3"/>
            <a:stretch>
              <a:fillRect l="0" t="0" r="0" b="0"/>
            </a:stretch>
          </a:blipFill>
        </p:spPr>
      </p:sp>
      <p:sp>
        <p:nvSpPr>
          <p:cNvPr name="TextBox 14" id="14"/>
          <p:cNvSpPr txBox="true"/>
          <p:nvPr/>
        </p:nvSpPr>
        <p:spPr>
          <a:xfrm rot="0">
            <a:off x="1177679" y="4176727"/>
            <a:ext cx="5566794" cy="4783217"/>
          </a:xfrm>
          <a:prstGeom prst="rect">
            <a:avLst/>
          </a:prstGeom>
        </p:spPr>
        <p:txBody>
          <a:bodyPr anchor="t" rtlCol="false" tIns="0" lIns="0" bIns="0" rIns="0">
            <a:spAutoFit/>
          </a:bodyPr>
          <a:lstStyle/>
          <a:p>
            <a:pPr>
              <a:lnSpc>
                <a:spcPts val="2774"/>
              </a:lnSpc>
            </a:pPr>
            <a:r>
              <a:rPr lang="en-US" sz="2010" spc="197">
                <a:solidFill>
                  <a:srgbClr val="231F20"/>
                </a:solidFill>
                <a:latin typeface="Montserrat Light"/>
              </a:rPr>
              <a:t>Primitive data types are configured using value attribute and object references using ref attribute of the &lt;property&gt; tag in your Bean configuration file. </a:t>
            </a:r>
          </a:p>
          <a:p>
            <a:pPr>
              <a:lnSpc>
                <a:spcPts val="2774"/>
              </a:lnSpc>
            </a:pPr>
          </a:p>
          <a:p>
            <a:pPr>
              <a:lnSpc>
                <a:spcPts val="2774"/>
              </a:lnSpc>
            </a:pPr>
            <a:r>
              <a:rPr lang="en-US" sz="2010" spc="197">
                <a:solidFill>
                  <a:srgbClr val="231F20"/>
                </a:solidFill>
                <a:latin typeface="Montserrat Light"/>
              </a:rPr>
              <a:t>Both the cases deal with passing singular value to a bean.</a:t>
            </a:r>
          </a:p>
          <a:p>
            <a:pPr>
              <a:lnSpc>
                <a:spcPts val="2774"/>
              </a:lnSpc>
            </a:pPr>
          </a:p>
          <a:p>
            <a:pPr>
              <a:lnSpc>
                <a:spcPts val="2774"/>
              </a:lnSpc>
            </a:pPr>
            <a:r>
              <a:rPr lang="en-US" sz="2010" spc="197">
                <a:solidFill>
                  <a:srgbClr val="231F20"/>
                </a:solidFill>
                <a:latin typeface="Montserrat Light"/>
              </a:rPr>
              <a:t>Now what if you want to pass plural values like Java Collection types such as List, Set, Map, and Properties.</a:t>
            </a:r>
          </a:p>
          <a:p>
            <a:pPr algn="l" marL="0" indent="0" lvl="0">
              <a:lnSpc>
                <a:spcPts val="2774"/>
              </a:lnSpc>
              <a:spcBef>
                <a:spcPct val="0"/>
              </a:spcBef>
            </a:pPr>
          </a:p>
        </p:txBody>
      </p:sp>
      <p:sp>
        <p:nvSpPr>
          <p:cNvPr name="TextBox 15" id="15"/>
          <p:cNvSpPr txBox="true"/>
          <p:nvPr/>
        </p:nvSpPr>
        <p:spPr>
          <a:xfrm rot="0">
            <a:off x="1663813" y="1725604"/>
            <a:ext cx="9308329" cy="812989"/>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rPr>
              <a:t>INJECTING COLLECTION</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431916" y="528853"/>
            <a:ext cx="6673386" cy="8729447"/>
          </a:xfrm>
          <a:custGeom>
            <a:avLst/>
            <a:gdLst/>
            <a:ahLst/>
            <a:cxnLst/>
            <a:rect r="r" b="b" t="t" l="l"/>
            <a:pathLst>
              <a:path h="8729447" w="6673386">
                <a:moveTo>
                  <a:pt x="0" y="0"/>
                </a:moveTo>
                <a:lnTo>
                  <a:pt x="6673386" y="0"/>
                </a:lnTo>
                <a:lnTo>
                  <a:pt x="6673386" y="8729447"/>
                </a:lnTo>
                <a:lnTo>
                  <a:pt x="0" y="8729447"/>
                </a:lnTo>
                <a:lnTo>
                  <a:pt x="0" y="0"/>
                </a:lnTo>
                <a:close/>
              </a:path>
            </a:pathLst>
          </a:custGeom>
          <a:blipFill>
            <a:blip r:embed="rId2"/>
            <a:stretch>
              <a:fillRect l="0" t="0" r="0" b="0"/>
            </a:stretch>
          </a:blipFill>
        </p:spPr>
      </p:sp>
      <p:sp>
        <p:nvSpPr>
          <p:cNvPr name="Freeform 3" id="3"/>
          <p:cNvSpPr/>
          <p:nvPr/>
        </p:nvSpPr>
        <p:spPr>
          <a:xfrm flipH="false" flipV="false" rot="0">
            <a:off x="7418548" y="326563"/>
            <a:ext cx="9337815" cy="4949879"/>
          </a:xfrm>
          <a:custGeom>
            <a:avLst/>
            <a:gdLst/>
            <a:ahLst/>
            <a:cxnLst/>
            <a:rect r="r" b="b" t="t" l="l"/>
            <a:pathLst>
              <a:path h="4949879" w="9337815">
                <a:moveTo>
                  <a:pt x="0" y="0"/>
                </a:moveTo>
                <a:lnTo>
                  <a:pt x="9337814" y="0"/>
                </a:lnTo>
                <a:lnTo>
                  <a:pt x="9337814" y="4949879"/>
                </a:lnTo>
                <a:lnTo>
                  <a:pt x="0" y="4949879"/>
                </a:lnTo>
                <a:lnTo>
                  <a:pt x="0" y="0"/>
                </a:lnTo>
                <a:close/>
              </a:path>
            </a:pathLst>
          </a:custGeom>
          <a:blipFill>
            <a:blip r:embed="rId3"/>
            <a:stretch>
              <a:fillRect l="0" t="0" r="0" b="0"/>
            </a:stretch>
          </a:blipFill>
        </p:spPr>
      </p:sp>
      <p:sp>
        <p:nvSpPr>
          <p:cNvPr name="Freeform 4" id="4"/>
          <p:cNvSpPr/>
          <p:nvPr/>
        </p:nvSpPr>
        <p:spPr>
          <a:xfrm flipH="false" flipV="false" rot="0">
            <a:off x="9144000" y="4610200"/>
            <a:ext cx="8960204" cy="5676800"/>
          </a:xfrm>
          <a:custGeom>
            <a:avLst/>
            <a:gdLst/>
            <a:ahLst/>
            <a:cxnLst/>
            <a:rect r="r" b="b" t="t" l="l"/>
            <a:pathLst>
              <a:path h="5676800" w="8960204">
                <a:moveTo>
                  <a:pt x="0" y="0"/>
                </a:moveTo>
                <a:lnTo>
                  <a:pt x="8960204" y="0"/>
                </a:lnTo>
                <a:lnTo>
                  <a:pt x="8960204" y="5676800"/>
                </a:lnTo>
                <a:lnTo>
                  <a:pt x="0" y="5676800"/>
                </a:lnTo>
                <a:lnTo>
                  <a:pt x="0" y="0"/>
                </a:lnTo>
                <a:close/>
              </a:path>
            </a:pathLst>
          </a:custGeom>
          <a:blipFill>
            <a:blip r:embed="rId4"/>
            <a:stretch>
              <a:fillRect l="0" t="0" r="0" b="0"/>
            </a:stretch>
          </a:blipFill>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013836" y="102870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916860" y="3148979"/>
            <a:ext cx="5689104" cy="275488"/>
            <a:chOff x="0" y="0"/>
            <a:chExt cx="4519796" cy="218865"/>
          </a:xfrm>
        </p:grpSpPr>
        <p:sp>
          <p:nvSpPr>
            <p:cNvPr name="Freeform 7" id="7"/>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8" id="8"/>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12085550" y="-131220"/>
            <a:ext cx="9534019" cy="1112295"/>
            <a:chOff x="0" y="0"/>
            <a:chExt cx="1876002" cy="218865"/>
          </a:xfrm>
        </p:grpSpPr>
        <p:sp>
          <p:nvSpPr>
            <p:cNvPr name="Freeform 10" id="10"/>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11" id="11"/>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12" id="12"/>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Freeform 13" id="13"/>
          <p:cNvSpPr/>
          <p:nvPr/>
        </p:nvSpPr>
        <p:spPr>
          <a:xfrm flipH="false" flipV="false" rot="0">
            <a:off x="1355606" y="3618134"/>
            <a:ext cx="7906192" cy="5640166"/>
          </a:xfrm>
          <a:custGeom>
            <a:avLst/>
            <a:gdLst/>
            <a:ahLst/>
            <a:cxnLst/>
            <a:rect r="r" b="b" t="t" l="l"/>
            <a:pathLst>
              <a:path h="5640166" w="7906192">
                <a:moveTo>
                  <a:pt x="0" y="0"/>
                </a:moveTo>
                <a:lnTo>
                  <a:pt x="7906193" y="0"/>
                </a:lnTo>
                <a:lnTo>
                  <a:pt x="7906193" y="5640166"/>
                </a:lnTo>
                <a:lnTo>
                  <a:pt x="0" y="5640166"/>
                </a:lnTo>
                <a:lnTo>
                  <a:pt x="0" y="0"/>
                </a:lnTo>
                <a:close/>
              </a:path>
            </a:pathLst>
          </a:custGeom>
          <a:blipFill>
            <a:blip r:embed="rId3"/>
            <a:stretch>
              <a:fillRect l="0" t="0" r="0" b="0"/>
            </a:stretch>
          </a:blipFill>
        </p:spPr>
      </p:sp>
      <p:sp>
        <p:nvSpPr>
          <p:cNvPr name="Freeform 14" id="14"/>
          <p:cNvSpPr/>
          <p:nvPr/>
        </p:nvSpPr>
        <p:spPr>
          <a:xfrm flipH="false" flipV="false" rot="0">
            <a:off x="9907326" y="3286723"/>
            <a:ext cx="7779704" cy="5971577"/>
          </a:xfrm>
          <a:custGeom>
            <a:avLst/>
            <a:gdLst/>
            <a:ahLst/>
            <a:cxnLst/>
            <a:rect r="r" b="b" t="t" l="l"/>
            <a:pathLst>
              <a:path h="5971577" w="7779704">
                <a:moveTo>
                  <a:pt x="0" y="0"/>
                </a:moveTo>
                <a:lnTo>
                  <a:pt x="7779704" y="0"/>
                </a:lnTo>
                <a:lnTo>
                  <a:pt x="7779704" y="5971577"/>
                </a:lnTo>
                <a:lnTo>
                  <a:pt x="0" y="5971577"/>
                </a:lnTo>
                <a:lnTo>
                  <a:pt x="0" y="0"/>
                </a:lnTo>
                <a:close/>
              </a:path>
            </a:pathLst>
          </a:custGeom>
          <a:blipFill>
            <a:blip r:embed="rId4"/>
            <a:stretch>
              <a:fillRect l="0" t="0" r="0" b="0"/>
            </a:stretch>
          </a:blipFill>
        </p:spPr>
      </p:sp>
      <p:sp>
        <p:nvSpPr>
          <p:cNvPr name="TextBox 15" id="15"/>
          <p:cNvSpPr txBox="true"/>
          <p:nvPr/>
        </p:nvSpPr>
        <p:spPr>
          <a:xfrm rot="0">
            <a:off x="1663813" y="1725604"/>
            <a:ext cx="9308329" cy="812989"/>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rPr>
              <a:t>INJECTING BEAN REFS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grpSp>
        <p:nvGrpSpPr>
          <p:cNvPr name="Group 3" id="3"/>
          <p:cNvGrpSpPr/>
          <p:nvPr/>
        </p:nvGrpSpPr>
        <p:grpSpPr>
          <a:xfrm rot="0">
            <a:off x="345944" y="2323720"/>
            <a:ext cx="8616655" cy="6052960"/>
            <a:chOff x="0" y="0"/>
            <a:chExt cx="2269407" cy="1594195"/>
          </a:xfrm>
        </p:grpSpPr>
        <p:sp>
          <p:nvSpPr>
            <p:cNvPr name="Freeform 4" id="4"/>
            <p:cNvSpPr/>
            <p:nvPr/>
          </p:nvSpPr>
          <p:spPr>
            <a:xfrm flipH="false" flipV="false" rot="0">
              <a:off x="0" y="0"/>
              <a:ext cx="2269407" cy="1594195"/>
            </a:xfrm>
            <a:custGeom>
              <a:avLst/>
              <a:gdLst/>
              <a:ahLst/>
              <a:cxnLst/>
              <a:rect r="r" b="b" t="t" l="l"/>
              <a:pathLst>
                <a:path h="1594195" w="2269407">
                  <a:moveTo>
                    <a:pt x="22462" y="0"/>
                  </a:moveTo>
                  <a:lnTo>
                    <a:pt x="2246945" y="0"/>
                  </a:lnTo>
                  <a:cubicBezTo>
                    <a:pt x="2259350" y="0"/>
                    <a:pt x="2269407" y="10057"/>
                    <a:pt x="2269407" y="22462"/>
                  </a:cubicBezTo>
                  <a:lnTo>
                    <a:pt x="2269407" y="1571733"/>
                  </a:lnTo>
                  <a:cubicBezTo>
                    <a:pt x="2269407" y="1584138"/>
                    <a:pt x="2259350" y="1594195"/>
                    <a:pt x="2246945" y="1594195"/>
                  </a:cubicBezTo>
                  <a:lnTo>
                    <a:pt x="22462" y="1594195"/>
                  </a:lnTo>
                  <a:cubicBezTo>
                    <a:pt x="10057" y="1594195"/>
                    <a:pt x="0" y="1584138"/>
                    <a:pt x="0" y="1571733"/>
                  </a:cubicBezTo>
                  <a:lnTo>
                    <a:pt x="0" y="22462"/>
                  </a:lnTo>
                  <a:cubicBezTo>
                    <a:pt x="0" y="10057"/>
                    <a:pt x="10057" y="0"/>
                    <a:pt x="22462" y="0"/>
                  </a:cubicBezTo>
                  <a:close/>
                </a:path>
              </a:pathLst>
            </a:custGeom>
            <a:solidFill>
              <a:srgbClr val="FFFFFF">
                <a:alpha val="86667"/>
              </a:srgbClr>
            </a:solidFill>
          </p:spPr>
        </p:sp>
        <p:sp>
          <p:nvSpPr>
            <p:cNvPr name="TextBox 5" id="5"/>
            <p:cNvSpPr txBox="true"/>
            <p:nvPr/>
          </p:nvSpPr>
          <p:spPr>
            <a:xfrm>
              <a:off x="0" y="-19050"/>
              <a:ext cx="2269407" cy="1613245"/>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9144000" y="2676615"/>
            <a:ext cx="8949771" cy="5347169"/>
          </a:xfrm>
          <a:custGeom>
            <a:avLst/>
            <a:gdLst/>
            <a:ahLst/>
            <a:cxnLst/>
            <a:rect r="r" b="b" t="t" l="l"/>
            <a:pathLst>
              <a:path h="5347169" w="8949771">
                <a:moveTo>
                  <a:pt x="0" y="0"/>
                </a:moveTo>
                <a:lnTo>
                  <a:pt x="8949771" y="0"/>
                </a:lnTo>
                <a:lnTo>
                  <a:pt x="8949771" y="5347170"/>
                </a:lnTo>
                <a:lnTo>
                  <a:pt x="0" y="5347170"/>
                </a:lnTo>
                <a:lnTo>
                  <a:pt x="0" y="0"/>
                </a:lnTo>
                <a:close/>
              </a:path>
            </a:pathLst>
          </a:custGeom>
          <a:blipFill>
            <a:blip r:embed="rId3"/>
            <a:stretch>
              <a:fillRect l="0" t="0" r="0" b="0"/>
            </a:stretch>
          </a:blipFill>
        </p:spPr>
      </p:sp>
      <p:sp>
        <p:nvSpPr>
          <p:cNvPr name="TextBox 7" id="7"/>
          <p:cNvSpPr txBox="true"/>
          <p:nvPr/>
        </p:nvSpPr>
        <p:spPr>
          <a:xfrm rot="0">
            <a:off x="807905" y="2835525"/>
            <a:ext cx="7692734" cy="848634"/>
          </a:xfrm>
          <a:prstGeom prst="rect">
            <a:avLst/>
          </a:prstGeom>
        </p:spPr>
        <p:txBody>
          <a:bodyPr anchor="t" rtlCol="false" tIns="0" lIns="0" bIns="0" rIns="0">
            <a:spAutoFit/>
          </a:bodyPr>
          <a:lstStyle/>
          <a:p>
            <a:pPr algn="ctr" marL="0" indent="0" lvl="0">
              <a:lnSpc>
                <a:spcPts val="6845"/>
              </a:lnSpc>
              <a:spcBef>
                <a:spcPct val="0"/>
              </a:spcBef>
            </a:pPr>
            <a:r>
              <a:rPr lang="en-US" sz="4960" spc="173">
                <a:solidFill>
                  <a:srgbClr val="010101"/>
                </a:solidFill>
                <a:latin typeface="Archivo Black"/>
              </a:rPr>
              <a:t>JAKARTA EE</a:t>
            </a:r>
          </a:p>
        </p:txBody>
      </p:sp>
      <p:sp>
        <p:nvSpPr>
          <p:cNvPr name="TextBox 8" id="8"/>
          <p:cNvSpPr txBox="true"/>
          <p:nvPr/>
        </p:nvSpPr>
        <p:spPr>
          <a:xfrm rot="0">
            <a:off x="975487" y="3852402"/>
            <a:ext cx="7357569" cy="1021828"/>
          </a:xfrm>
          <a:prstGeom prst="rect">
            <a:avLst/>
          </a:prstGeom>
        </p:spPr>
        <p:txBody>
          <a:bodyPr anchor="t" rtlCol="false" tIns="0" lIns="0" bIns="0" rIns="0">
            <a:spAutoFit/>
          </a:bodyPr>
          <a:lstStyle/>
          <a:p>
            <a:pPr algn="ctr">
              <a:lnSpc>
                <a:spcPts val="2714"/>
              </a:lnSpc>
            </a:pPr>
            <a:r>
              <a:rPr lang="en-US" sz="1967" spc="192">
                <a:solidFill>
                  <a:srgbClr val="040506"/>
                </a:solidFill>
                <a:latin typeface="Montserrat Light"/>
              </a:rPr>
              <a:t>In September 2017, </a:t>
            </a:r>
            <a:r>
              <a:rPr lang="en-US" sz="1967" spc="192">
                <a:solidFill>
                  <a:srgbClr val="040506"/>
                </a:solidFill>
                <a:latin typeface="Montserrat Light"/>
              </a:rPr>
              <a:t>Oracle decided to give away the rights for Java EE to the Eclipse Foundation (the language is still owned by Oracle).</a:t>
            </a:r>
          </a:p>
        </p:txBody>
      </p:sp>
      <p:sp>
        <p:nvSpPr>
          <p:cNvPr name="TextBox 9" id="9"/>
          <p:cNvSpPr txBox="true"/>
          <p:nvPr/>
        </p:nvSpPr>
        <p:spPr>
          <a:xfrm rot="0">
            <a:off x="807905" y="5312100"/>
            <a:ext cx="7357569" cy="2050528"/>
          </a:xfrm>
          <a:prstGeom prst="rect">
            <a:avLst/>
          </a:prstGeom>
        </p:spPr>
        <p:txBody>
          <a:bodyPr anchor="t" rtlCol="false" tIns="0" lIns="0" bIns="0" rIns="0">
            <a:spAutoFit/>
          </a:bodyPr>
          <a:lstStyle/>
          <a:p>
            <a:pPr algn="ctr">
              <a:lnSpc>
                <a:spcPts val="2714"/>
              </a:lnSpc>
            </a:pPr>
            <a:r>
              <a:rPr lang="en-US" sz="1967" spc="192">
                <a:solidFill>
                  <a:srgbClr val="040506"/>
                </a:solidFill>
                <a:latin typeface="Montserrat Light"/>
              </a:rPr>
              <a:t>The Eclipse Foundation legally had to rename Java EE. That’s because Oracle has the rights over the “Java” brand. </a:t>
            </a:r>
            <a:r>
              <a:rPr lang="en-US" sz="1967" spc="192">
                <a:solidFill>
                  <a:srgbClr val="040506"/>
                </a:solidFill>
                <a:latin typeface="Montserrat Light"/>
              </a:rPr>
              <a:t>So to choose the new name, the community voted and picked: Jakarta EE. In a certain way, it’s still JEE.</a:t>
            </a:r>
          </a:p>
          <a:p>
            <a:pPr algn="ctr">
              <a:lnSpc>
                <a:spcPts val="2714"/>
              </a:lnSpc>
            </a:pP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013836" y="102870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916860" y="3148979"/>
            <a:ext cx="5689104" cy="275488"/>
            <a:chOff x="0" y="0"/>
            <a:chExt cx="4519796" cy="218865"/>
          </a:xfrm>
        </p:grpSpPr>
        <p:sp>
          <p:nvSpPr>
            <p:cNvPr name="Freeform 7" id="7"/>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8" id="8"/>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12085550" y="-131220"/>
            <a:ext cx="9534019" cy="1112295"/>
            <a:chOff x="0" y="0"/>
            <a:chExt cx="1876002" cy="218865"/>
          </a:xfrm>
        </p:grpSpPr>
        <p:sp>
          <p:nvSpPr>
            <p:cNvPr name="Freeform 10" id="10"/>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11" id="11"/>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12" id="12"/>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Freeform 13" id="13"/>
          <p:cNvSpPr/>
          <p:nvPr/>
        </p:nvSpPr>
        <p:spPr>
          <a:xfrm flipH="false" flipV="false" rot="0">
            <a:off x="1590252" y="5143500"/>
            <a:ext cx="7553748" cy="1901168"/>
          </a:xfrm>
          <a:custGeom>
            <a:avLst/>
            <a:gdLst/>
            <a:ahLst/>
            <a:cxnLst/>
            <a:rect r="r" b="b" t="t" l="l"/>
            <a:pathLst>
              <a:path h="1901168" w="7553748">
                <a:moveTo>
                  <a:pt x="0" y="0"/>
                </a:moveTo>
                <a:lnTo>
                  <a:pt x="7553748" y="0"/>
                </a:lnTo>
                <a:lnTo>
                  <a:pt x="7553748" y="1901168"/>
                </a:lnTo>
                <a:lnTo>
                  <a:pt x="0" y="1901168"/>
                </a:lnTo>
                <a:lnTo>
                  <a:pt x="0" y="0"/>
                </a:lnTo>
                <a:close/>
              </a:path>
            </a:pathLst>
          </a:custGeom>
          <a:blipFill>
            <a:blip r:embed="rId3"/>
            <a:stretch>
              <a:fillRect l="0" t="0" r="0" b="0"/>
            </a:stretch>
          </a:blipFill>
        </p:spPr>
      </p:sp>
      <p:sp>
        <p:nvSpPr>
          <p:cNvPr name="Freeform 14" id="14"/>
          <p:cNvSpPr/>
          <p:nvPr/>
        </p:nvSpPr>
        <p:spPr>
          <a:xfrm flipH="false" flipV="false" rot="0">
            <a:off x="9561237" y="5192375"/>
            <a:ext cx="7698063" cy="1852293"/>
          </a:xfrm>
          <a:custGeom>
            <a:avLst/>
            <a:gdLst/>
            <a:ahLst/>
            <a:cxnLst/>
            <a:rect r="r" b="b" t="t" l="l"/>
            <a:pathLst>
              <a:path h="1852293" w="7698063">
                <a:moveTo>
                  <a:pt x="0" y="0"/>
                </a:moveTo>
                <a:lnTo>
                  <a:pt x="7698063" y="0"/>
                </a:lnTo>
                <a:lnTo>
                  <a:pt x="7698063" y="1852293"/>
                </a:lnTo>
                <a:lnTo>
                  <a:pt x="0" y="1852293"/>
                </a:lnTo>
                <a:lnTo>
                  <a:pt x="0" y="0"/>
                </a:lnTo>
                <a:close/>
              </a:path>
            </a:pathLst>
          </a:custGeom>
          <a:blipFill>
            <a:blip r:embed="rId4"/>
            <a:stretch>
              <a:fillRect l="0" t="0" r="0" b="0"/>
            </a:stretch>
          </a:blipFill>
        </p:spPr>
      </p:sp>
      <p:sp>
        <p:nvSpPr>
          <p:cNvPr name="TextBox 15" id="15"/>
          <p:cNvSpPr txBox="true"/>
          <p:nvPr/>
        </p:nvSpPr>
        <p:spPr>
          <a:xfrm rot="0">
            <a:off x="1696315" y="1290480"/>
            <a:ext cx="9308329" cy="1639213"/>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rPr>
              <a:t>INJECTING NULL AND EMPTY STRING VALUES</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013836" y="102870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6" id="6"/>
          <p:cNvSpPr txBox="true"/>
          <p:nvPr/>
        </p:nvSpPr>
        <p:spPr>
          <a:xfrm rot="0">
            <a:off x="1193930" y="4176727"/>
            <a:ext cx="6346855" cy="1697117"/>
          </a:xfrm>
          <a:prstGeom prst="rect">
            <a:avLst/>
          </a:prstGeom>
        </p:spPr>
        <p:txBody>
          <a:bodyPr anchor="t" rtlCol="false" tIns="0" lIns="0" bIns="0" rIns="0">
            <a:spAutoFit/>
          </a:bodyPr>
          <a:lstStyle/>
          <a:p>
            <a:pPr algn="l" marL="0" indent="0" lvl="0">
              <a:lnSpc>
                <a:spcPts val="2774"/>
              </a:lnSpc>
              <a:spcBef>
                <a:spcPct val="0"/>
              </a:spcBef>
            </a:pPr>
            <a:r>
              <a:rPr lang="en-US" sz="2010" spc="197">
                <a:solidFill>
                  <a:srgbClr val="231F20"/>
                </a:solidFill>
                <a:latin typeface="Montserrat Light"/>
              </a:rPr>
              <a:t>You have learnt how to declare beans using the &lt;bean&gt; element and inject &lt;bean&gt; using &lt;constructor-arg&gt; and &lt;property&gt; elements in XML configuration file.</a:t>
            </a:r>
          </a:p>
        </p:txBody>
      </p:sp>
      <p:sp>
        <p:nvSpPr>
          <p:cNvPr name="TextBox 7" id="7"/>
          <p:cNvSpPr txBox="true"/>
          <p:nvPr/>
        </p:nvSpPr>
        <p:spPr>
          <a:xfrm rot="0">
            <a:off x="1663813" y="1725604"/>
            <a:ext cx="9308329" cy="812989"/>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rPr>
              <a:t>BEANS AUTO-WIRING</a:t>
            </a:r>
          </a:p>
        </p:txBody>
      </p:sp>
      <p:grpSp>
        <p:nvGrpSpPr>
          <p:cNvPr name="Group 8" id="8"/>
          <p:cNvGrpSpPr/>
          <p:nvPr/>
        </p:nvGrpSpPr>
        <p:grpSpPr>
          <a:xfrm rot="0">
            <a:off x="916860" y="3148979"/>
            <a:ext cx="5689104" cy="275488"/>
            <a:chOff x="0" y="0"/>
            <a:chExt cx="4519796" cy="218865"/>
          </a:xfrm>
        </p:grpSpPr>
        <p:sp>
          <p:nvSpPr>
            <p:cNvPr name="Freeform 9" id="9"/>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10" id="10"/>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1" id="11"/>
          <p:cNvSpPr txBox="true"/>
          <p:nvPr/>
        </p:nvSpPr>
        <p:spPr>
          <a:xfrm rot="0">
            <a:off x="1193930" y="6384216"/>
            <a:ext cx="6346855" cy="2382917"/>
          </a:xfrm>
          <a:prstGeom prst="rect">
            <a:avLst/>
          </a:prstGeom>
        </p:spPr>
        <p:txBody>
          <a:bodyPr anchor="t" rtlCol="false" tIns="0" lIns="0" bIns="0" rIns="0">
            <a:spAutoFit/>
          </a:bodyPr>
          <a:lstStyle/>
          <a:p>
            <a:pPr algn="l" marL="0" indent="0" lvl="0">
              <a:lnSpc>
                <a:spcPts val="2774"/>
              </a:lnSpc>
              <a:spcBef>
                <a:spcPct val="0"/>
              </a:spcBef>
            </a:pPr>
            <a:r>
              <a:rPr lang="en-US" sz="2010" spc="197">
                <a:solidFill>
                  <a:srgbClr val="231F20"/>
                </a:solidFill>
                <a:latin typeface="Montserrat Light"/>
              </a:rPr>
              <a:t>The Spring container can autowire relationships between collaborating beans without using &lt;constructor-arg&gt; and &lt;property&gt; elements, which helps cut down on the amount of XML configuration you write for a big Spring-based application.</a:t>
            </a:r>
          </a:p>
        </p:txBody>
      </p:sp>
      <p:grpSp>
        <p:nvGrpSpPr>
          <p:cNvPr name="Group 12" id="12"/>
          <p:cNvGrpSpPr/>
          <p:nvPr/>
        </p:nvGrpSpPr>
        <p:grpSpPr>
          <a:xfrm rot="0">
            <a:off x="12085550" y="-131220"/>
            <a:ext cx="9534019" cy="1112295"/>
            <a:chOff x="0" y="0"/>
            <a:chExt cx="1876002" cy="218865"/>
          </a:xfrm>
        </p:grpSpPr>
        <p:sp>
          <p:nvSpPr>
            <p:cNvPr name="Freeform 13" id="13"/>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14" id="14"/>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15" id="15"/>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TextBox 16" id="16"/>
          <p:cNvSpPr txBox="true"/>
          <p:nvPr/>
        </p:nvSpPr>
        <p:spPr>
          <a:xfrm rot="0">
            <a:off x="8341767" y="3975423"/>
            <a:ext cx="8917533" cy="4791710"/>
          </a:xfrm>
          <a:prstGeom prst="rect">
            <a:avLst/>
          </a:prstGeom>
        </p:spPr>
        <p:txBody>
          <a:bodyPr anchor="t" rtlCol="false" tIns="0" lIns="0" bIns="0" rIns="0">
            <a:spAutoFit/>
          </a:bodyPr>
          <a:lstStyle/>
          <a:p>
            <a:pPr marL="474979" indent="-237490" lvl="1">
              <a:lnSpc>
                <a:spcPts val="2859"/>
              </a:lnSpc>
              <a:buFont typeface="Arial"/>
              <a:buChar char="•"/>
            </a:pPr>
            <a:r>
              <a:rPr lang="en-US" sz="2199">
                <a:solidFill>
                  <a:srgbClr val="000000"/>
                </a:solidFill>
                <a:latin typeface="Montserrat Light Bold"/>
              </a:rPr>
              <a:t>no:</a:t>
            </a:r>
            <a:r>
              <a:rPr lang="en-US" sz="2199">
                <a:solidFill>
                  <a:srgbClr val="000000"/>
                </a:solidFill>
                <a:latin typeface="Montserrat Light"/>
              </a:rPr>
              <a:t> It’s the default autowiring mode. It means no autowiring.</a:t>
            </a:r>
          </a:p>
          <a:p>
            <a:pPr marL="474979" indent="-237490" lvl="1">
              <a:lnSpc>
                <a:spcPts val="2859"/>
              </a:lnSpc>
              <a:buFont typeface="Arial"/>
              <a:buChar char="•"/>
            </a:pPr>
            <a:r>
              <a:rPr lang="en-US" sz="2199">
                <a:solidFill>
                  <a:srgbClr val="000000"/>
                </a:solidFill>
                <a:latin typeface="Montserrat Light Bold"/>
              </a:rPr>
              <a:t>byName</a:t>
            </a:r>
            <a:r>
              <a:rPr lang="en-US" sz="2199">
                <a:solidFill>
                  <a:srgbClr val="000000"/>
                </a:solidFill>
                <a:latin typeface="Montserrat Light"/>
              </a:rPr>
              <a:t>: The byName mode injects the object dependency according to name of the bean. In such case, property name and bean name should be same. It internally calls setter method.</a:t>
            </a:r>
          </a:p>
          <a:p>
            <a:pPr marL="474979" indent="-237490" lvl="1">
              <a:lnSpc>
                <a:spcPts val="2859"/>
              </a:lnSpc>
              <a:buFont typeface="Arial"/>
              <a:buChar char="•"/>
            </a:pPr>
            <a:r>
              <a:rPr lang="en-US" sz="2199">
                <a:solidFill>
                  <a:srgbClr val="000000"/>
                </a:solidFill>
                <a:latin typeface="Montserrat Light Bold"/>
              </a:rPr>
              <a:t>byType</a:t>
            </a:r>
            <a:r>
              <a:rPr lang="en-US" sz="2199">
                <a:solidFill>
                  <a:srgbClr val="000000"/>
                </a:solidFill>
                <a:latin typeface="Montserrat Light"/>
              </a:rPr>
              <a:t>: The byType mode injects the object dependency according to type. So it can have different property name and bean name. It internally calls setter method.</a:t>
            </a:r>
          </a:p>
          <a:p>
            <a:pPr marL="474979" indent="-237490" lvl="1">
              <a:lnSpc>
                <a:spcPts val="2859"/>
              </a:lnSpc>
              <a:buFont typeface="Arial"/>
              <a:buChar char="•"/>
            </a:pPr>
            <a:r>
              <a:rPr lang="en-US" sz="2199">
                <a:solidFill>
                  <a:srgbClr val="000000"/>
                </a:solidFill>
                <a:latin typeface="Montserrat Light Bold"/>
              </a:rPr>
              <a:t>constructor</a:t>
            </a:r>
            <a:r>
              <a:rPr lang="en-US" sz="2199">
                <a:solidFill>
                  <a:srgbClr val="000000"/>
                </a:solidFill>
                <a:latin typeface="Montserrat Light"/>
              </a:rPr>
              <a:t>: The constructor mode injects the dependency by calling the constructor of the class. It calls the constructor having large number of parameters.</a:t>
            </a:r>
          </a:p>
          <a:p>
            <a:pPr marL="474979" indent="-237490" lvl="1">
              <a:lnSpc>
                <a:spcPts val="2859"/>
              </a:lnSpc>
              <a:buFont typeface="Arial"/>
              <a:buChar char="•"/>
            </a:pPr>
            <a:r>
              <a:rPr lang="en-US" sz="2199">
                <a:solidFill>
                  <a:srgbClr val="000000"/>
                </a:solidFill>
                <a:latin typeface="Montserrat Light Bold"/>
              </a:rPr>
              <a:t>autodetect</a:t>
            </a:r>
            <a:r>
              <a:rPr lang="en-US" sz="2199">
                <a:solidFill>
                  <a:srgbClr val="000000"/>
                </a:solidFill>
                <a:latin typeface="Montserrat Light"/>
              </a:rPr>
              <a:t>: In this mode, Spring first tries to autowire by constructor. If this fails, it tries to autowire by using byType.</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013836" y="102870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916860" y="3148979"/>
            <a:ext cx="5689104" cy="275488"/>
            <a:chOff x="0" y="0"/>
            <a:chExt cx="4519796" cy="218865"/>
          </a:xfrm>
        </p:grpSpPr>
        <p:sp>
          <p:nvSpPr>
            <p:cNvPr name="Freeform 7" id="7"/>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8" id="8"/>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12085550" y="-131220"/>
            <a:ext cx="9534019" cy="1112295"/>
            <a:chOff x="0" y="0"/>
            <a:chExt cx="1876002" cy="218865"/>
          </a:xfrm>
        </p:grpSpPr>
        <p:sp>
          <p:nvSpPr>
            <p:cNvPr name="Freeform 10" id="10"/>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11" id="11"/>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12" id="12"/>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Freeform 13" id="13"/>
          <p:cNvSpPr/>
          <p:nvPr/>
        </p:nvSpPr>
        <p:spPr>
          <a:xfrm flipH="false" flipV="false" rot="0">
            <a:off x="916860" y="2784426"/>
            <a:ext cx="7344138" cy="6996192"/>
          </a:xfrm>
          <a:custGeom>
            <a:avLst/>
            <a:gdLst/>
            <a:ahLst/>
            <a:cxnLst/>
            <a:rect r="r" b="b" t="t" l="l"/>
            <a:pathLst>
              <a:path h="6996192" w="7344138">
                <a:moveTo>
                  <a:pt x="0" y="0"/>
                </a:moveTo>
                <a:lnTo>
                  <a:pt x="7344138" y="0"/>
                </a:lnTo>
                <a:lnTo>
                  <a:pt x="7344138" y="6996192"/>
                </a:lnTo>
                <a:lnTo>
                  <a:pt x="0" y="6996192"/>
                </a:lnTo>
                <a:lnTo>
                  <a:pt x="0" y="0"/>
                </a:lnTo>
                <a:close/>
              </a:path>
            </a:pathLst>
          </a:custGeom>
          <a:blipFill>
            <a:blip r:embed="rId3"/>
            <a:stretch>
              <a:fillRect l="0" t="0" r="0" b="0"/>
            </a:stretch>
          </a:blipFill>
        </p:spPr>
      </p:sp>
      <p:sp>
        <p:nvSpPr>
          <p:cNvPr name="Freeform 14" id="14"/>
          <p:cNvSpPr/>
          <p:nvPr/>
        </p:nvSpPr>
        <p:spPr>
          <a:xfrm flipH="false" flipV="false" rot="0">
            <a:off x="9144000" y="2784426"/>
            <a:ext cx="7933823" cy="3609825"/>
          </a:xfrm>
          <a:custGeom>
            <a:avLst/>
            <a:gdLst/>
            <a:ahLst/>
            <a:cxnLst/>
            <a:rect r="r" b="b" t="t" l="l"/>
            <a:pathLst>
              <a:path h="3609825" w="7933823">
                <a:moveTo>
                  <a:pt x="0" y="0"/>
                </a:moveTo>
                <a:lnTo>
                  <a:pt x="7933823" y="0"/>
                </a:lnTo>
                <a:lnTo>
                  <a:pt x="7933823" y="3609824"/>
                </a:lnTo>
                <a:lnTo>
                  <a:pt x="0" y="3609824"/>
                </a:lnTo>
                <a:lnTo>
                  <a:pt x="0" y="0"/>
                </a:lnTo>
                <a:close/>
              </a:path>
            </a:pathLst>
          </a:custGeom>
          <a:blipFill>
            <a:blip r:embed="rId4"/>
            <a:stretch>
              <a:fillRect l="0" t="0" r="0" b="0"/>
            </a:stretch>
          </a:blipFill>
        </p:spPr>
      </p:sp>
      <p:sp>
        <p:nvSpPr>
          <p:cNvPr name="Freeform 15" id="15"/>
          <p:cNvSpPr/>
          <p:nvPr/>
        </p:nvSpPr>
        <p:spPr>
          <a:xfrm flipH="false" flipV="false" rot="0">
            <a:off x="7090908" y="6282522"/>
            <a:ext cx="9072573" cy="3852898"/>
          </a:xfrm>
          <a:custGeom>
            <a:avLst/>
            <a:gdLst/>
            <a:ahLst/>
            <a:cxnLst/>
            <a:rect r="r" b="b" t="t" l="l"/>
            <a:pathLst>
              <a:path h="3852898" w="9072573">
                <a:moveTo>
                  <a:pt x="0" y="0"/>
                </a:moveTo>
                <a:lnTo>
                  <a:pt x="9072573" y="0"/>
                </a:lnTo>
                <a:lnTo>
                  <a:pt x="9072573" y="3852898"/>
                </a:lnTo>
                <a:lnTo>
                  <a:pt x="0" y="3852898"/>
                </a:lnTo>
                <a:lnTo>
                  <a:pt x="0" y="0"/>
                </a:lnTo>
                <a:close/>
              </a:path>
            </a:pathLst>
          </a:custGeom>
          <a:blipFill>
            <a:blip r:embed="rId5"/>
            <a:stretch>
              <a:fillRect l="0" t="0" r="0" b="0"/>
            </a:stretch>
          </a:blipFill>
        </p:spPr>
      </p:sp>
      <p:sp>
        <p:nvSpPr>
          <p:cNvPr name="TextBox 16" id="16"/>
          <p:cNvSpPr txBox="true"/>
          <p:nvPr/>
        </p:nvSpPr>
        <p:spPr>
          <a:xfrm rot="0">
            <a:off x="1663813" y="1725604"/>
            <a:ext cx="9308329" cy="812989"/>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rPr>
              <a:t>BEANS AUTO-WIRING</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013836" y="102870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916860" y="3148979"/>
            <a:ext cx="5689104" cy="275488"/>
            <a:chOff x="0" y="0"/>
            <a:chExt cx="4519796" cy="218865"/>
          </a:xfrm>
        </p:grpSpPr>
        <p:sp>
          <p:nvSpPr>
            <p:cNvPr name="Freeform 7" id="7"/>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8" id="8"/>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12085550" y="-131220"/>
            <a:ext cx="9534019" cy="1112295"/>
            <a:chOff x="0" y="0"/>
            <a:chExt cx="1876002" cy="218865"/>
          </a:xfrm>
        </p:grpSpPr>
        <p:sp>
          <p:nvSpPr>
            <p:cNvPr name="Freeform 10" id="10"/>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11" id="11"/>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12" id="12"/>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Freeform 13" id="13"/>
          <p:cNvSpPr/>
          <p:nvPr/>
        </p:nvSpPr>
        <p:spPr>
          <a:xfrm flipH="false" flipV="false" rot="0">
            <a:off x="7533960" y="3758136"/>
            <a:ext cx="9579078" cy="5829027"/>
          </a:xfrm>
          <a:custGeom>
            <a:avLst/>
            <a:gdLst/>
            <a:ahLst/>
            <a:cxnLst/>
            <a:rect r="r" b="b" t="t" l="l"/>
            <a:pathLst>
              <a:path h="5829027" w="9579078">
                <a:moveTo>
                  <a:pt x="0" y="0"/>
                </a:moveTo>
                <a:lnTo>
                  <a:pt x="9579079" y="0"/>
                </a:lnTo>
                <a:lnTo>
                  <a:pt x="9579079" y="5829027"/>
                </a:lnTo>
                <a:lnTo>
                  <a:pt x="0" y="5829027"/>
                </a:lnTo>
                <a:lnTo>
                  <a:pt x="0" y="0"/>
                </a:lnTo>
                <a:close/>
              </a:path>
            </a:pathLst>
          </a:custGeom>
          <a:blipFill>
            <a:blip r:embed="rId3"/>
            <a:stretch>
              <a:fillRect l="0" t="0" r="0" b="0"/>
            </a:stretch>
          </a:blipFill>
        </p:spPr>
      </p:sp>
      <p:sp>
        <p:nvSpPr>
          <p:cNvPr name="TextBox 14" id="14"/>
          <p:cNvSpPr txBox="true"/>
          <p:nvPr/>
        </p:nvSpPr>
        <p:spPr>
          <a:xfrm rot="0">
            <a:off x="1663813" y="1725604"/>
            <a:ext cx="9308329" cy="812989"/>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rPr>
              <a:t>BEANS AUTO-WIRING</a:t>
            </a:r>
          </a:p>
        </p:txBody>
      </p:sp>
      <p:sp>
        <p:nvSpPr>
          <p:cNvPr name="TextBox 15" id="15"/>
          <p:cNvSpPr txBox="true"/>
          <p:nvPr/>
        </p:nvSpPr>
        <p:spPr>
          <a:xfrm rot="0">
            <a:off x="1028700" y="3804783"/>
            <a:ext cx="5577264" cy="848634"/>
          </a:xfrm>
          <a:prstGeom prst="rect">
            <a:avLst/>
          </a:prstGeom>
        </p:spPr>
        <p:txBody>
          <a:bodyPr anchor="t" rtlCol="false" tIns="0" lIns="0" bIns="0" rIns="0">
            <a:spAutoFit/>
          </a:bodyPr>
          <a:lstStyle/>
          <a:p>
            <a:pPr marL="0" indent="0" lvl="0">
              <a:lnSpc>
                <a:spcPts val="6845"/>
              </a:lnSpc>
              <a:spcBef>
                <a:spcPct val="0"/>
              </a:spcBef>
            </a:pPr>
            <a:r>
              <a:rPr lang="en-US" sz="4960" spc="173">
                <a:solidFill>
                  <a:srgbClr val="010101"/>
                </a:solidFill>
                <a:latin typeface="Archivo Black"/>
              </a:rPr>
              <a:t>NO MODE</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013836" y="102870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916860" y="3148979"/>
            <a:ext cx="5689104" cy="275488"/>
            <a:chOff x="0" y="0"/>
            <a:chExt cx="4519796" cy="218865"/>
          </a:xfrm>
        </p:grpSpPr>
        <p:sp>
          <p:nvSpPr>
            <p:cNvPr name="Freeform 7" id="7"/>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8" id="8"/>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12085550" y="-131220"/>
            <a:ext cx="9534019" cy="1112295"/>
            <a:chOff x="0" y="0"/>
            <a:chExt cx="1876002" cy="218865"/>
          </a:xfrm>
        </p:grpSpPr>
        <p:sp>
          <p:nvSpPr>
            <p:cNvPr name="Freeform 10" id="10"/>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11" id="11"/>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12" id="12"/>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Freeform 13" id="13"/>
          <p:cNvSpPr/>
          <p:nvPr/>
        </p:nvSpPr>
        <p:spPr>
          <a:xfrm flipH="false" flipV="false" rot="0">
            <a:off x="6317977" y="3472092"/>
            <a:ext cx="11329448" cy="5895794"/>
          </a:xfrm>
          <a:custGeom>
            <a:avLst/>
            <a:gdLst/>
            <a:ahLst/>
            <a:cxnLst/>
            <a:rect r="r" b="b" t="t" l="l"/>
            <a:pathLst>
              <a:path h="5895794" w="11329448">
                <a:moveTo>
                  <a:pt x="0" y="0"/>
                </a:moveTo>
                <a:lnTo>
                  <a:pt x="11329449" y="0"/>
                </a:lnTo>
                <a:lnTo>
                  <a:pt x="11329449" y="5895794"/>
                </a:lnTo>
                <a:lnTo>
                  <a:pt x="0" y="5895794"/>
                </a:lnTo>
                <a:lnTo>
                  <a:pt x="0" y="0"/>
                </a:lnTo>
                <a:close/>
              </a:path>
            </a:pathLst>
          </a:custGeom>
          <a:blipFill>
            <a:blip r:embed="rId3"/>
            <a:stretch>
              <a:fillRect l="0" t="0" r="0" b="0"/>
            </a:stretch>
          </a:blipFill>
        </p:spPr>
      </p:sp>
      <p:sp>
        <p:nvSpPr>
          <p:cNvPr name="TextBox 14" id="14"/>
          <p:cNvSpPr txBox="true"/>
          <p:nvPr/>
        </p:nvSpPr>
        <p:spPr>
          <a:xfrm rot="0">
            <a:off x="1663813" y="1725604"/>
            <a:ext cx="9308329" cy="812989"/>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rPr>
              <a:t>BEANS AUTO-WIRING</a:t>
            </a:r>
          </a:p>
        </p:txBody>
      </p:sp>
      <p:sp>
        <p:nvSpPr>
          <p:cNvPr name="TextBox 15" id="15"/>
          <p:cNvSpPr txBox="true"/>
          <p:nvPr/>
        </p:nvSpPr>
        <p:spPr>
          <a:xfrm rot="0">
            <a:off x="1028700" y="3804783"/>
            <a:ext cx="5577264" cy="848634"/>
          </a:xfrm>
          <a:prstGeom prst="rect">
            <a:avLst/>
          </a:prstGeom>
        </p:spPr>
        <p:txBody>
          <a:bodyPr anchor="t" rtlCol="false" tIns="0" lIns="0" bIns="0" rIns="0">
            <a:spAutoFit/>
          </a:bodyPr>
          <a:lstStyle/>
          <a:p>
            <a:pPr marL="0" indent="0" lvl="0">
              <a:lnSpc>
                <a:spcPts val="6845"/>
              </a:lnSpc>
              <a:spcBef>
                <a:spcPct val="0"/>
              </a:spcBef>
            </a:pPr>
            <a:r>
              <a:rPr lang="en-US" sz="4960" spc="173">
                <a:solidFill>
                  <a:srgbClr val="010101"/>
                </a:solidFill>
                <a:latin typeface="Archivo Black"/>
              </a:rPr>
              <a:t>BY NAME</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013836" y="102870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916860" y="3148979"/>
            <a:ext cx="5689104" cy="275488"/>
            <a:chOff x="0" y="0"/>
            <a:chExt cx="4519796" cy="218865"/>
          </a:xfrm>
        </p:grpSpPr>
        <p:sp>
          <p:nvSpPr>
            <p:cNvPr name="Freeform 7" id="7"/>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8" id="8"/>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12085550" y="-131220"/>
            <a:ext cx="9534019" cy="1112295"/>
            <a:chOff x="0" y="0"/>
            <a:chExt cx="1876002" cy="218865"/>
          </a:xfrm>
        </p:grpSpPr>
        <p:sp>
          <p:nvSpPr>
            <p:cNvPr name="Freeform 10" id="10"/>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11" id="11"/>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12" id="12"/>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Freeform 13" id="13"/>
          <p:cNvSpPr/>
          <p:nvPr/>
        </p:nvSpPr>
        <p:spPr>
          <a:xfrm flipH="false" flipV="false" rot="0">
            <a:off x="5939224" y="3424467"/>
            <a:ext cx="11320076" cy="5912844"/>
          </a:xfrm>
          <a:custGeom>
            <a:avLst/>
            <a:gdLst/>
            <a:ahLst/>
            <a:cxnLst/>
            <a:rect r="r" b="b" t="t" l="l"/>
            <a:pathLst>
              <a:path h="5912844" w="11320076">
                <a:moveTo>
                  <a:pt x="0" y="0"/>
                </a:moveTo>
                <a:lnTo>
                  <a:pt x="11320076" y="0"/>
                </a:lnTo>
                <a:lnTo>
                  <a:pt x="11320076" y="5912844"/>
                </a:lnTo>
                <a:lnTo>
                  <a:pt x="0" y="5912844"/>
                </a:lnTo>
                <a:lnTo>
                  <a:pt x="0" y="0"/>
                </a:lnTo>
                <a:close/>
              </a:path>
            </a:pathLst>
          </a:custGeom>
          <a:blipFill>
            <a:blip r:embed="rId3"/>
            <a:stretch>
              <a:fillRect l="0" t="0" r="0" b="0"/>
            </a:stretch>
          </a:blipFill>
        </p:spPr>
      </p:sp>
      <p:sp>
        <p:nvSpPr>
          <p:cNvPr name="TextBox 14" id="14"/>
          <p:cNvSpPr txBox="true"/>
          <p:nvPr/>
        </p:nvSpPr>
        <p:spPr>
          <a:xfrm rot="0">
            <a:off x="1663813" y="1725604"/>
            <a:ext cx="9308329" cy="812989"/>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rPr>
              <a:t>BEANS AUTO-WIRING</a:t>
            </a:r>
          </a:p>
        </p:txBody>
      </p:sp>
      <p:sp>
        <p:nvSpPr>
          <p:cNvPr name="TextBox 15" id="15"/>
          <p:cNvSpPr txBox="true"/>
          <p:nvPr/>
        </p:nvSpPr>
        <p:spPr>
          <a:xfrm rot="0">
            <a:off x="1028700" y="3804783"/>
            <a:ext cx="5577264" cy="848634"/>
          </a:xfrm>
          <a:prstGeom prst="rect">
            <a:avLst/>
          </a:prstGeom>
        </p:spPr>
        <p:txBody>
          <a:bodyPr anchor="t" rtlCol="false" tIns="0" lIns="0" bIns="0" rIns="0">
            <a:spAutoFit/>
          </a:bodyPr>
          <a:lstStyle/>
          <a:p>
            <a:pPr marL="0" indent="0" lvl="0">
              <a:lnSpc>
                <a:spcPts val="6845"/>
              </a:lnSpc>
              <a:spcBef>
                <a:spcPct val="0"/>
              </a:spcBef>
            </a:pPr>
            <a:r>
              <a:rPr lang="en-US" sz="4960" spc="173">
                <a:solidFill>
                  <a:srgbClr val="010101"/>
                </a:solidFill>
                <a:latin typeface="Archivo Black"/>
              </a:rPr>
              <a:t>BY TYPE</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013836" y="102870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916860" y="3148979"/>
            <a:ext cx="5689104" cy="275488"/>
            <a:chOff x="0" y="0"/>
            <a:chExt cx="4519796" cy="218865"/>
          </a:xfrm>
        </p:grpSpPr>
        <p:sp>
          <p:nvSpPr>
            <p:cNvPr name="Freeform 7" id="7"/>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8" id="8"/>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12085550" y="-131220"/>
            <a:ext cx="9534019" cy="1112295"/>
            <a:chOff x="0" y="0"/>
            <a:chExt cx="1876002" cy="218865"/>
          </a:xfrm>
        </p:grpSpPr>
        <p:sp>
          <p:nvSpPr>
            <p:cNvPr name="Freeform 10" id="10"/>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11" id="11"/>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12" id="12"/>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Freeform 13" id="13"/>
          <p:cNvSpPr/>
          <p:nvPr/>
        </p:nvSpPr>
        <p:spPr>
          <a:xfrm flipH="false" flipV="false" rot="0">
            <a:off x="703675" y="4653417"/>
            <a:ext cx="9544221" cy="5559740"/>
          </a:xfrm>
          <a:custGeom>
            <a:avLst/>
            <a:gdLst/>
            <a:ahLst/>
            <a:cxnLst/>
            <a:rect r="r" b="b" t="t" l="l"/>
            <a:pathLst>
              <a:path h="5559740" w="9544221">
                <a:moveTo>
                  <a:pt x="0" y="0"/>
                </a:moveTo>
                <a:lnTo>
                  <a:pt x="9544221" y="0"/>
                </a:lnTo>
                <a:lnTo>
                  <a:pt x="9544221" y="5559741"/>
                </a:lnTo>
                <a:lnTo>
                  <a:pt x="0" y="5559741"/>
                </a:lnTo>
                <a:lnTo>
                  <a:pt x="0" y="0"/>
                </a:lnTo>
                <a:close/>
              </a:path>
            </a:pathLst>
          </a:custGeom>
          <a:blipFill>
            <a:blip r:embed="rId3"/>
            <a:stretch>
              <a:fillRect l="0" t="0" r="0" b="0"/>
            </a:stretch>
          </a:blipFill>
        </p:spPr>
      </p:sp>
      <p:sp>
        <p:nvSpPr>
          <p:cNvPr name="Freeform 14" id="14"/>
          <p:cNvSpPr/>
          <p:nvPr/>
        </p:nvSpPr>
        <p:spPr>
          <a:xfrm flipH="false" flipV="false" rot="0">
            <a:off x="8885101" y="3647098"/>
            <a:ext cx="9402899" cy="5611202"/>
          </a:xfrm>
          <a:custGeom>
            <a:avLst/>
            <a:gdLst/>
            <a:ahLst/>
            <a:cxnLst/>
            <a:rect r="r" b="b" t="t" l="l"/>
            <a:pathLst>
              <a:path h="5611202" w="9402899">
                <a:moveTo>
                  <a:pt x="0" y="0"/>
                </a:moveTo>
                <a:lnTo>
                  <a:pt x="9402899" y="0"/>
                </a:lnTo>
                <a:lnTo>
                  <a:pt x="9402899" y="5611202"/>
                </a:lnTo>
                <a:lnTo>
                  <a:pt x="0" y="5611202"/>
                </a:lnTo>
                <a:lnTo>
                  <a:pt x="0" y="0"/>
                </a:lnTo>
                <a:close/>
              </a:path>
            </a:pathLst>
          </a:custGeom>
          <a:blipFill>
            <a:blip r:embed="rId4"/>
            <a:stretch>
              <a:fillRect l="0" t="0" r="0" b="0"/>
            </a:stretch>
          </a:blipFill>
        </p:spPr>
      </p:sp>
      <p:sp>
        <p:nvSpPr>
          <p:cNvPr name="TextBox 15" id="15"/>
          <p:cNvSpPr txBox="true"/>
          <p:nvPr/>
        </p:nvSpPr>
        <p:spPr>
          <a:xfrm rot="0">
            <a:off x="1663813" y="1725604"/>
            <a:ext cx="9308329" cy="812989"/>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rPr>
              <a:t>BEANS AUTO-WIRING</a:t>
            </a:r>
          </a:p>
        </p:txBody>
      </p:sp>
      <p:sp>
        <p:nvSpPr>
          <p:cNvPr name="TextBox 16" id="16"/>
          <p:cNvSpPr txBox="true"/>
          <p:nvPr/>
        </p:nvSpPr>
        <p:spPr>
          <a:xfrm rot="0">
            <a:off x="1028700" y="3804783"/>
            <a:ext cx="7543666" cy="848634"/>
          </a:xfrm>
          <a:prstGeom prst="rect">
            <a:avLst/>
          </a:prstGeom>
        </p:spPr>
        <p:txBody>
          <a:bodyPr anchor="t" rtlCol="false" tIns="0" lIns="0" bIns="0" rIns="0">
            <a:spAutoFit/>
          </a:bodyPr>
          <a:lstStyle/>
          <a:p>
            <a:pPr marL="0" indent="0" lvl="0">
              <a:lnSpc>
                <a:spcPts val="6845"/>
              </a:lnSpc>
              <a:spcBef>
                <a:spcPct val="0"/>
              </a:spcBef>
            </a:pPr>
            <a:r>
              <a:rPr lang="en-US" sz="4960" spc="173">
                <a:solidFill>
                  <a:srgbClr val="010101"/>
                </a:solidFill>
                <a:latin typeface="Archivo Black"/>
              </a:rPr>
              <a:t>BY CONSTRUCTOR</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013836" y="102870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6" id="6"/>
          <p:cNvSpPr txBox="true"/>
          <p:nvPr/>
        </p:nvSpPr>
        <p:spPr>
          <a:xfrm rot="0">
            <a:off x="1193930" y="4176727"/>
            <a:ext cx="14976274" cy="1373267"/>
          </a:xfrm>
          <a:prstGeom prst="rect">
            <a:avLst/>
          </a:prstGeom>
        </p:spPr>
        <p:txBody>
          <a:bodyPr anchor="t" rtlCol="false" tIns="0" lIns="0" bIns="0" rIns="0">
            <a:spAutoFit/>
          </a:bodyPr>
          <a:lstStyle/>
          <a:p>
            <a:pPr algn="l" marL="0" indent="0" lvl="0">
              <a:lnSpc>
                <a:spcPts val="2774"/>
              </a:lnSpc>
              <a:spcBef>
                <a:spcPct val="0"/>
              </a:spcBef>
            </a:pPr>
            <a:r>
              <a:rPr lang="en-US" sz="2010" spc="197">
                <a:solidFill>
                  <a:srgbClr val="231F20"/>
                </a:solidFill>
                <a:latin typeface="Montserrat Light"/>
              </a:rPr>
              <a:t>Starting from Spring 2.5 it became possible to configure the dependency injection using </a:t>
            </a:r>
            <a:r>
              <a:rPr lang="en-US" sz="2010" spc="197">
                <a:solidFill>
                  <a:srgbClr val="231F20"/>
                </a:solidFill>
                <a:latin typeface="Montserrat Light Bold"/>
              </a:rPr>
              <a:t>annotations</a:t>
            </a:r>
            <a:r>
              <a:rPr lang="en-US" sz="2010" spc="197">
                <a:solidFill>
                  <a:srgbClr val="231F20"/>
                </a:solidFill>
                <a:latin typeface="Montserrat Light"/>
              </a:rPr>
              <a:t>. So instead of using XML to describe a bean wiring, you can move the bean configuration into the component class itself by using annotations on the relevant class, method, or field declaration.</a:t>
            </a:r>
          </a:p>
        </p:txBody>
      </p:sp>
      <p:sp>
        <p:nvSpPr>
          <p:cNvPr name="TextBox 7" id="7"/>
          <p:cNvSpPr txBox="true"/>
          <p:nvPr/>
        </p:nvSpPr>
        <p:spPr>
          <a:xfrm rot="0">
            <a:off x="1663813" y="1725604"/>
            <a:ext cx="10835948" cy="812989"/>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rPr>
              <a:t>ANNOTATION BASED CONFIG</a:t>
            </a:r>
          </a:p>
        </p:txBody>
      </p:sp>
      <p:grpSp>
        <p:nvGrpSpPr>
          <p:cNvPr name="Group 8" id="8"/>
          <p:cNvGrpSpPr/>
          <p:nvPr/>
        </p:nvGrpSpPr>
        <p:grpSpPr>
          <a:xfrm rot="0">
            <a:off x="916860" y="3148979"/>
            <a:ext cx="5689104" cy="275488"/>
            <a:chOff x="0" y="0"/>
            <a:chExt cx="4519796" cy="218865"/>
          </a:xfrm>
        </p:grpSpPr>
        <p:sp>
          <p:nvSpPr>
            <p:cNvPr name="Freeform 9" id="9"/>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10" id="10"/>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1" id="11"/>
          <p:cNvSpPr txBox="true"/>
          <p:nvPr/>
        </p:nvSpPr>
        <p:spPr>
          <a:xfrm rot="0">
            <a:off x="1193930" y="6010437"/>
            <a:ext cx="14976274" cy="668417"/>
          </a:xfrm>
          <a:prstGeom prst="rect">
            <a:avLst/>
          </a:prstGeom>
        </p:spPr>
        <p:txBody>
          <a:bodyPr anchor="t" rtlCol="false" tIns="0" lIns="0" bIns="0" rIns="0">
            <a:spAutoFit/>
          </a:bodyPr>
          <a:lstStyle/>
          <a:p>
            <a:pPr algn="l" marL="0" indent="0" lvl="0">
              <a:lnSpc>
                <a:spcPts val="2774"/>
              </a:lnSpc>
              <a:spcBef>
                <a:spcPct val="0"/>
              </a:spcBef>
            </a:pPr>
            <a:r>
              <a:rPr lang="en-US" sz="2010" spc="197">
                <a:solidFill>
                  <a:srgbClr val="231F20"/>
                </a:solidFill>
                <a:latin typeface="Montserrat Light"/>
              </a:rPr>
              <a:t>Annotation injection is performed before XML injection. Thus, the latter configuration will override the former for properties wired through both approaches.</a:t>
            </a:r>
          </a:p>
        </p:txBody>
      </p:sp>
      <p:grpSp>
        <p:nvGrpSpPr>
          <p:cNvPr name="Group 12" id="12"/>
          <p:cNvGrpSpPr/>
          <p:nvPr/>
        </p:nvGrpSpPr>
        <p:grpSpPr>
          <a:xfrm rot="0">
            <a:off x="12085550" y="-131220"/>
            <a:ext cx="9534019" cy="1112295"/>
            <a:chOff x="0" y="0"/>
            <a:chExt cx="1876002" cy="218865"/>
          </a:xfrm>
        </p:grpSpPr>
        <p:sp>
          <p:nvSpPr>
            <p:cNvPr name="Freeform 13" id="13"/>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14" id="14"/>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15" id="15"/>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TextBox 16" id="16"/>
          <p:cNvSpPr txBox="true"/>
          <p:nvPr/>
        </p:nvSpPr>
        <p:spPr>
          <a:xfrm rot="0">
            <a:off x="1193930" y="7136054"/>
            <a:ext cx="14976274" cy="1011317"/>
          </a:xfrm>
          <a:prstGeom prst="rect">
            <a:avLst/>
          </a:prstGeom>
        </p:spPr>
        <p:txBody>
          <a:bodyPr anchor="t" rtlCol="false" tIns="0" lIns="0" bIns="0" rIns="0">
            <a:spAutoFit/>
          </a:bodyPr>
          <a:lstStyle/>
          <a:p>
            <a:pPr algn="l" marL="0" indent="0" lvl="0">
              <a:lnSpc>
                <a:spcPts val="2774"/>
              </a:lnSpc>
              <a:spcBef>
                <a:spcPct val="0"/>
              </a:spcBef>
            </a:pPr>
            <a:r>
              <a:rPr lang="en-US" sz="2010" spc="197">
                <a:solidFill>
                  <a:srgbClr val="231F20"/>
                </a:solidFill>
                <a:latin typeface="Montserrat Light"/>
              </a:rPr>
              <a:t>Annotation wiring is not turned on in the Spring container by default. So, before we can use annotation-based wiring, we will need to enable it in our Spring configuration file. So consider the following configuration file in case you want to use any annotation in your Spring application.</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013836" y="102870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916860" y="3148979"/>
            <a:ext cx="5689104" cy="275488"/>
            <a:chOff x="0" y="0"/>
            <a:chExt cx="4519796" cy="218865"/>
          </a:xfrm>
        </p:grpSpPr>
        <p:sp>
          <p:nvSpPr>
            <p:cNvPr name="Freeform 7" id="7"/>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8" id="8"/>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12085550" y="-131220"/>
            <a:ext cx="9534019" cy="1112295"/>
            <a:chOff x="0" y="0"/>
            <a:chExt cx="1876002" cy="218865"/>
          </a:xfrm>
        </p:grpSpPr>
        <p:sp>
          <p:nvSpPr>
            <p:cNvPr name="Freeform 10" id="10"/>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11" id="11"/>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12" id="12"/>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Freeform 13" id="13"/>
          <p:cNvSpPr/>
          <p:nvPr/>
        </p:nvSpPr>
        <p:spPr>
          <a:xfrm flipH="false" flipV="false" rot="0">
            <a:off x="6805515" y="3844992"/>
            <a:ext cx="11027285" cy="5652254"/>
          </a:xfrm>
          <a:custGeom>
            <a:avLst/>
            <a:gdLst/>
            <a:ahLst/>
            <a:cxnLst/>
            <a:rect r="r" b="b" t="t" l="l"/>
            <a:pathLst>
              <a:path h="5652254" w="11027285">
                <a:moveTo>
                  <a:pt x="0" y="0"/>
                </a:moveTo>
                <a:lnTo>
                  <a:pt x="11027285" y="0"/>
                </a:lnTo>
                <a:lnTo>
                  <a:pt x="11027285" y="5652253"/>
                </a:lnTo>
                <a:lnTo>
                  <a:pt x="0" y="5652253"/>
                </a:lnTo>
                <a:lnTo>
                  <a:pt x="0" y="0"/>
                </a:lnTo>
                <a:close/>
              </a:path>
            </a:pathLst>
          </a:custGeom>
          <a:blipFill>
            <a:blip r:embed="rId3"/>
            <a:stretch>
              <a:fillRect l="0" t="0" r="0" b="0"/>
            </a:stretch>
          </a:blipFill>
        </p:spPr>
      </p:sp>
      <p:sp>
        <p:nvSpPr>
          <p:cNvPr name="TextBox 14" id="14"/>
          <p:cNvSpPr txBox="true"/>
          <p:nvPr/>
        </p:nvSpPr>
        <p:spPr>
          <a:xfrm rot="0">
            <a:off x="1116151" y="3816417"/>
            <a:ext cx="5290523" cy="2040017"/>
          </a:xfrm>
          <a:prstGeom prst="rect">
            <a:avLst/>
          </a:prstGeom>
        </p:spPr>
        <p:txBody>
          <a:bodyPr anchor="t" rtlCol="false" tIns="0" lIns="0" bIns="0" rIns="0">
            <a:spAutoFit/>
          </a:bodyPr>
          <a:lstStyle/>
          <a:p>
            <a:pPr algn="l" marL="0" indent="0" lvl="0">
              <a:lnSpc>
                <a:spcPts val="2774"/>
              </a:lnSpc>
              <a:spcBef>
                <a:spcPct val="0"/>
              </a:spcBef>
            </a:pPr>
            <a:r>
              <a:rPr lang="en-US" sz="2010" spc="197">
                <a:solidFill>
                  <a:srgbClr val="231F20"/>
                </a:solidFill>
                <a:latin typeface="Montserrat Light"/>
              </a:rPr>
              <a:t>Once &lt;context:annotation-config/&gt; is configured, you can start annotating your code to indicate that Spring should automatically wire values into properties, methods, and constructors.</a:t>
            </a:r>
          </a:p>
        </p:txBody>
      </p:sp>
      <p:sp>
        <p:nvSpPr>
          <p:cNvPr name="TextBox 15" id="15"/>
          <p:cNvSpPr txBox="true"/>
          <p:nvPr/>
        </p:nvSpPr>
        <p:spPr>
          <a:xfrm rot="0">
            <a:off x="1663813" y="1725604"/>
            <a:ext cx="10835948" cy="812989"/>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rPr>
              <a:t>ANNOTATION BASED CONFIG</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013836" y="102870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916860" y="3148979"/>
            <a:ext cx="5689104" cy="275488"/>
            <a:chOff x="0" y="0"/>
            <a:chExt cx="4519796" cy="218865"/>
          </a:xfrm>
        </p:grpSpPr>
        <p:sp>
          <p:nvSpPr>
            <p:cNvPr name="Freeform 7" id="7"/>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8" id="8"/>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12085550" y="-131220"/>
            <a:ext cx="9534019" cy="1112295"/>
            <a:chOff x="0" y="0"/>
            <a:chExt cx="1876002" cy="218865"/>
          </a:xfrm>
        </p:grpSpPr>
        <p:sp>
          <p:nvSpPr>
            <p:cNvPr name="Freeform 10" id="10"/>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11" id="11"/>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12" id="12"/>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Freeform 13" id="13"/>
          <p:cNvSpPr/>
          <p:nvPr/>
        </p:nvSpPr>
        <p:spPr>
          <a:xfrm flipH="false" flipV="false" rot="0">
            <a:off x="9785156" y="1223218"/>
            <a:ext cx="8076314" cy="8306679"/>
          </a:xfrm>
          <a:custGeom>
            <a:avLst/>
            <a:gdLst/>
            <a:ahLst/>
            <a:cxnLst/>
            <a:rect r="r" b="b" t="t" l="l"/>
            <a:pathLst>
              <a:path h="8306679" w="8076314">
                <a:moveTo>
                  <a:pt x="0" y="0"/>
                </a:moveTo>
                <a:lnTo>
                  <a:pt x="8076314" y="0"/>
                </a:lnTo>
                <a:lnTo>
                  <a:pt x="8076314" y="8306679"/>
                </a:lnTo>
                <a:lnTo>
                  <a:pt x="0" y="8306679"/>
                </a:lnTo>
                <a:lnTo>
                  <a:pt x="0" y="0"/>
                </a:lnTo>
                <a:close/>
              </a:path>
            </a:pathLst>
          </a:custGeom>
          <a:blipFill>
            <a:blip r:embed="rId3"/>
            <a:stretch>
              <a:fillRect l="0" t="0" r="0" b="0"/>
            </a:stretch>
          </a:blipFill>
        </p:spPr>
      </p:sp>
      <p:sp>
        <p:nvSpPr>
          <p:cNvPr name="TextBox 14" id="14"/>
          <p:cNvSpPr txBox="true"/>
          <p:nvPr/>
        </p:nvSpPr>
        <p:spPr>
          <a:xfrm rot="0">
            <a:off x="1209192" y="1290480"/>
            <a:ext cx="6908553" cy="1639213"/>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rPr>
              <a:t>ANNOTATION BASED CONFIG</a:t>
            </a:r>
          </a:p>
        </p:txBody>
      </p:sp>
      <p:sp>
        <p:nvSpPr>
          <p:cNvPr name="TextBox 15" id="15"/>
          <p:cNvSpPr txBox="true"/>
          <p:nvPr/>
        </p:nvSpPr>
        <p:spPr>
          <a:xfrm rot="0">
            <a:off x="1028700" y="3804783"/>
            <a:ext cx="7543666" cy="848634"/>
          </a:xfrm>
          <a:prstGeom prst="rect">
            <a:avLst/>
          </a:prstGeom>
        </p:spPr>
        <p:txBody>
          <a:bodyPr anchor="t" rtlCol="false" tIns="0" lIns="0" bIns="0" rIns="0">
            <a:spAutoFit/>
          </a:bodyPr>
          <a:lstStyle/>
          <a:p>
            <a:pPr marL="0" indent="0" lvl="0">
              <a:lnSpc>
                <a:spcPts val="6845"/>
              </a:lnSpc>
              <a:spcBef>
                <a:spcPct val="0"/>
              </a:spcBef>
            </a:pPr>
            <a:r>
              <a:rPr lang="en-US" sz="4960" spc="173">
                <a:solidFill>
                  <a:srgbClr val="010101"/>
                </a:solidFill>
                <a:latin typeface="Archivo Black"/>
              </a:rPr>
              <a:t>@REQUIRED</a:t>
            </a:r>
          </a:p>
        </p:txBody>
      </p:sp>
      <p:sp>
        <p:nvSpPr>
          <p:cNvPr name="TextBox 16" id="16"/>
          <p:cNvSpPr txBox="true"/>
          <p:nvPr/>
        </p:nvSpPr>
        <p:spPr>
          <a:xfrm rot="0">
            <a:off x="1028700" y="4985525"/>
            <a:ext cx="8115300" cy="2162810"/>
          </a:xfrm>
          <a:prstGeom prst="rect">
            <a:avLst/>
          </a:prstGeom>
        </p:spPr>
        <p:txBody>
          <a:bodyPr anchor="t" rtlCol="false" tIns="0" lIns="0" bIns="0" rIns="0">
            <a:spAutoFit/>
          </a:bodyPr>
          <a:lstStyle/>
          <a:p>
            <a:pPr>
              <a:lnSpc>
                <a:spcPts val="2859"/>
              </a:lnSpc>
              <a:spcBef>
                <a:spcPct val="0"/>
              </a:spcBef>
            </a:pPr>
            <a:r>
              <a:rPr lang="en-US" sz="2199">
                <a:solidFill>
                  <a:srgbClr val="000000"/>
                </a:solidFill>
                <a:latin typeface="Montserrat Light"/>
              </a:rPr>
              <a:t>The @Required annotation applies to bean property setter methods and it indicates that the affected bean property must be populated in XML configuration file at configuration time. Otherwise, the container throws a BeanInitializationException exception. Following is an example to show the use of @Required annotation.</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2F4F5"/>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781113" y="2661062"/>
          <a:ext cx="15733353" cy="6981825"/>
        </p:xfrm>
        <a:graphic>
          <a:graphicData uri="http://schemas.openxmlformats.org/drawingml/2006/table">
            <a:tbl>
              <a:tblPr/>
              <a:tblGrid>
                <a:gridCol w="7394532"/>
                <a:gridCol w="8338820"/>
              </a:tblGrid>
              <a:tr h="784260">
                <a:tc>
                  <a:txBody>
                    <a:bodyPr anchor="t" rtlCol="false"/>
                    <a:lstStyle/>
                    <a:p>
                      <a:pPr algn="ctr">
                        <a:lnSpc>
                          <a:spcPts val="2799"/>
                        </a:lnSpc>
                        <a:defRPr/>
                      </a:pPr>
                      <a:r>
                        <a:rPr lang="en-US" sz="1999">
                          <a:solidFill>
                            <a:srgbClr val="000000"/>
                          </a:solidFill>
                          <a:latin typeface="Open Sauce"/>
                        </a:rPr>
                        <a:t>POJO</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Open Sauce"/>
                        </a:rPr>
                        <a:t>Java Bean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138133">
                <a:tc>
                  <a:txBody>
                    <a:bodyPr anchor="t" rtlCol="false"/>
                    <a:lstStyle/>
                    <a:p>
                      <a:pPr algn="l">
                        <a:lnSpc>
                          <a:spcPts val="2799"/>
                        </a:lnSpc>
                        <a:defRPr/>
                      </a:pPr>
                      <a:r>
                        <a:rPr lang="en-US" sz="1999">
                          <a:solidFill>
                            <a:srgbClr val="000000"/>
                          </a:solidFill>
                          <a:latin typeface="Open Sauce"/>
                        </a:rPr>
                        <a:t>It doesn’t have special restrictions other than those forced by Java language.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Open Sauce"/>
                        </a:rPr>
                        <a:t>It is a special POJO which have some restrictions.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784260">
                <a:tc>
                  <a:txBody>
                    <a:bodyPr anchor="t" rtlCol="false"/>
                    <a:lstStyle/>
                    <a:p>
                      <a:pPr algn="l">
                        <a:lnSpc>
                          <a:spcPts val="2799"/>
                        </a:lnSpc>
                        <a:defRPr/>
                      </a:pPr>
                      <a:r>
                        <a:rPr lang="en-US" sz="1999">
                          <a:solidFill>
                            <a:srgbClr val="000000"/>
                          </a:solidFill>
                          <a:latin typeface="Open Sauce"/>
                        </a:rPr>
                        <a:t>It doesn’t provide much control on members.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Open Sauce"/>
                        </a:rPr>
                        <a:t>It provides complete control on members.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784260">
                <a:tc>
                  <a:txBody>
                    <a:bodyPr anchor="t" rtlCol="false"/>
                    <a:lstStyle/>
                    <a:p>
                      <a:pPr algn="l">
                        <a:lnSpc>
                          <a:spcPts val="2799"/>
                        </a:lnSpc>
                        <a:defRPr/>
                      </a:pPr>
                      <a:r>
                        <a:rPr lang="en-US" sz="1999">
                          <a:solidFill>
                            <a:srgbClr val="000000"/>
                          </a:solidFill>
                          <a:latin typeface="Open Sauce"/>
                        </a:rPr>
                        <a:t>It can implement Serializable interface.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Open Sauce"/>
                        </a:rPr>
                        <a:t>It should implement serializable interface.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784260">
                <a:tc>
                  <a:txBody>
                    <a:bodyPr anchor="t" rtlCol="false"/>
                    <a:lstStyle/>
                    <a:p>
                      <a:pPr algn="l">
                        <a:lnSpc>
                          <a:spcPts val="2799"/>
                        </a:lnSpc>
                        <a:defRPr/>
                      </a:pPr>
                      <a:r>
                        <a:rPr lang="en-US" sz="1999">
                          <a:solidFill>
                            <a:srgbClr val="000000"/>
                          </a:solidFill>
                          <a:latin typeface="Open Sauce"/>
                        </a:rPr>
                        <a:t>Fields can be accessed by their names.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Open Sauce"/>
                        </a:rPr>
                        <a:t>Fields are accessed only by getters and setters.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784260">
                <a:tc>
                  <a:txBody>
                    <a:bodyPr anchor="t" rtlCol="false"/>
                    <a:lstStyle/>
                    <a:p>
                      <a:pPr algn="l">
                        <a:lnSpc>
                          <a:spcPts val="2799"/>
                        </a:lnSpc>
                        <a:defRPr/>
                      </a:pPr>
                      <a:r>
                        <a:rPr lang="en-US" sz="1999">
                          <a:solidFill>
                            <a:srgbClr val="000000"/>
                          </a:solidFill>
                          <a:latin typeface="Open Sauce"/>
                        </a:rPr>
                        <a:t>Fields can have any visibility.</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Open Sauce"/>
                        </a:rPr>
                        <a:t>Fields have only private visibility.</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784260">
                <a:tc>
                  <a:txBody>
                    <a:bodyPr anchor="t" rtlCol="false"/>
                    <a:lstStyle/>
                    <a:p>
                      <a:pPr algn="l">
                        <a:lnSpc>
                          <a:spcPts val="2799"/>
                        </a:lnSpc>
                        <a:defRPr/>
                      </a:pPr>
                      <a:r>
                        <a:rPr lang="en-US" sz="1999">
                          <a:solidFill>
                            <a:srgbClr val="000000"/>
                          </a:solidFill>
                          <a:latin typeface="Open Sauce"/>
                        </a:rPr>
                        <a:t>There may/may-not be a no-arg constructor.</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Open Sauce"/>
                        </a:rPr>
                        <a:t>It must have a no-arg constructor.</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138133">
                <a:tc>
                  <a:txBody>
                    <a:bodyPr anchor="t" rtlCol="false"/>
                    <a:lstStyle/>
                    <a:p>
                      <a:pPr algn="l">
                        <a:lnSpc>
                          <a:spcPts val="2799"/>
                        </a:lnSpc>
                        <a:defRPr/>
                      </a:pPr>
                      <a:r>
                        <a:rPr lang="en-US" sz="1999">
                          <a:solidFill>
                            <a:srgbClr val="000000"/>
                          </a:solidFill>
                          <a:latin typeface="Open Sauce"/>
                        </a:rPr>
                        <a:t>It is used when you don’t want to give restriction on your members and give user complete access of your entity</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Open Sauce"/>
                        </a:rPr>
                        <a:t>It is used when you want to provide user your entity but only some part of your entity.</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3753763" y="1492362"/>
            <a:ext cx="11251760" cy="848634"/>
          </a:xfrm>
          <a:prstGeom prst="rect">
            <a:avLst/>
          </a:prstGeom>
        </p:spPr>
        <p:txBody>
          <a:bodyPr anchor="t" rtlCol="false" tIns="0" lIns="0" bIns="0" rIns="0">
            <a:spAutoFit/>
          </a:bodyPr>
          <a:lstStyle/>
          <a:p>
            <a:pPr algn="ctr" marL="0" indent="0" lvl="0">
              <a:lnSpc>
                <a:spcPts val="6845"/>
              </a:lnSpc>
              <a:spcBef>
                <a:spcPct val="0"/>
              </a:spcBef>
            </a:pPr>
            <a:r>
              <a:rPr lang="en-US" sz="4960" spc="173">
                <a:solidFill>
                  <a:srgbClr val="010101"/>
                </a:solidFill>
                <a:latin typeface="Archivo Black"/>
              </a:rPr>
              <a:t>POJO VS JAVA BEAN(EJB)</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013836" y="102870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916860" y="3148979"/>
            <a:ext cx="5689104" cy="275488"/>
            <a:chOff x="0" y="0"/>
            <a:chExt cx="4519796" cy="218865"/>
          </a:xfrm>
        </p:grpSpPr>
        <p:sp>
          <p:nvSpPr>
            <p:cNvPr name="Freeform 7" id="7"/>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8" id="8"/>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12085550" y="-131220"/>
            <a:ext cx="9534019" cy="1112295"/>
            <a:chOff x="0" y="0"/>
            <a:chExt cx="1876002" cy="218865"/>
          </a:xfrm>
        </p:grpSpPr>
        <p:sp>
          <p:nvSpPr>
            <p:cNvPr name="Freeform 10" id="10"/>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11" id="11"/>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12" id="12"/>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Freeform 13" id="13"/>
          <p:cNvSpPr/>
          <p:nvPr/>
        </p:nvSpPr>
        <p:spPr>
          <a:xfrm flipH="false" flipV="false" rot="0">
            <a:off x="9319990" y="2804327"/>
            <a:ext cx="8618925" cy="6544256"/>
          </a:xfrm>
          <a:custGeom>
            <a:avLst/>
            <a:gdLst/>
            <a:ahLst/>
            <a:cxnLst/>
            <a:rect r="r" b="b" t="t" l="l"/>
            <a:pathLst>
              <a:path h="6544256" w="8618925">
                <a:moveTo>
                  <a:pt x="0" y="0"/>
                </a:moveTo>
                <a:lnTo>
                  <a:pt x="8618925" y="0"/>
                </a:lnTo>
                <a:lnTo>
                  <a:pt x="8618925" y="6544256"/>
                </a:lnTo>
                <a:lnTo>
                  <a:pt x="0" y="6544256"/>
                </a:lnTo>
                <a:lnTo>
                  <a:pt x="0" y="0"/>
                </a:lnTo>
                <a:close/>
              </a:path>
            </a:pathLst>
          </a:custGeom>
          <a:blipFill>
            <a:blip r:embed="rId3"/>
            <a:stretch>
              <a:fillRect l="0" t="0" r="0" b="0"/>
            </a:stretch>
          </a:blipFill>
        </p:spPr>
      </p:sp>
      <p:sp>
        <p:nvSpPr>
          <p:cNvPr name="TextBox 14" id="14"/>
          <p:cNvSpPr txBox="true"/>
          <p:nvPr/>
        </p:nvSpPr>
        <p:spPr>
          <a:xfrm rot="0">
            <a:off x="1209192" y="1290480"/>
            <a:ext cx="6908553" cy="1639213"/>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rPr>
              <a:t>ANNOTATION BASED CONFIG</a:t>
            </a:r>
          </a:p>
        </p:txBody>
      </p:sp>
      <p:sp>
        <p:nvSpPr>
          <p:cNvPr name="TextBox 15" id="15"/>
          <p:cNvSpPr txBox="true"/>
          <p:nvPr/>
        </p:nvSpPr>
        <p:spPr>
          <a:xfrm rot="0">
            <a:off x="1028700" y="3804783"/>
            <a:ext cx="7543666" cy="848634"/>
          </a:xfrm>
          <a:prstGeom prst="rect">
            <a:avLst/>
          </a:prstGeom>
        </p:spPr>
        <p:txBody>
          <a:bodyPr anchor="t" rtlCol="false" tIns="0" lIns="0" bIns="0" rIns="0">
            <a:spAutoFit/>
          </a:bodyPr>
          <a:lstStyle/>
          <a:p>
            <a:pPr marL="0" indent="0" lvl="0">
              <a:lnSpc>
                <a:spcPts val="6845"/>
              </a:lnSpc>
              <a:spcBef>
                <a:spcPct val="0"/>
              </a:spcBef>
            </a:pPr>
            <a:r>
              <a:rPr lang="en-US" sz="4960" spc="173">
                <a:solidFill>
                  <a:srgbClr val="010101"/>
                </a:solidFill>
                <a:latin typeface="Archivo Black"/>
              </a:rPr>
              <a:t>@AUTOWIRED</a:t>
            </a:r>
          </a:p>
        </p:txBody>
      </p:sp>
      <p:sp>
        <p:nvSpPr>
          <p:cNvPr name="TextBox 16" id="16"/>
          <p:cNvSpPr txBox="true"/>
          <p:nvPr/>
        </p:nvSpPr>
        <p:spPr>
          <a:xfrm rot="0">
            <a:off x="1028700" y="4985525"/>
            <a:ext cx="8115300" cy="2162810"/>
          </a:xfrm>
          <a:prstGeom prst="rect">
            <a:avLst/>
          </a:prstGeom>
        </p:spPr>
        <p:txBody>
          <a:bodyPr anchor="t" rtlCol="false" tIns="0" lIns="0" bIns="0" rIns="0">
            <a:spAutoFit/>
          </a:bodyPr>
          <a:lstStyle/>
          <a:p>
            <a:pPr>
              <a:lnSpc>
                <a:spcPts val="2859"/>
              </a:lnSpc>
              <a:spcBef>
                <a:spcPct val="0"/>
              </a:spcBef>
            </a:pPr>
            <a:r>
              <a:rPr lang="en-US" sz="2199">
                <a:solidFill>
                  <a:srgbClr val="000000"/>
                </a:solidFill>
                <a:latin typeface="Montserrat Light"/>
              </a:rPr>
              <a:t>The @Autowired annotation provides more fine-grained control over where and how autowiring should be accomplished. The @Autowired annotation can be used to autowire bean on the setter method just like @Required annotation, constructor, a property or methods with arbitrary names and/or multiple arguments.</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013836" y="102870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916860" y="3148979"/>
            <a:ext cx="5689104" cy="275488"/>
            <a:chOff x="0" y="0"/>
            <a:chExt cx="4519796" cy="218865"/>
          </a:xfrm>
        </p:grpSpPr>
        <p:sp>
          <p:nvSpPr>
            <p:cNvPr name="Freeform 7" id="7"/>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8" id="8"/>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12085550" y="-131220"/>
            <a:ext cx="9534019" cy="1112295"/>
            <a:chOff x="0" y="0"/>
            <a:chExt cx="1876002" cy="218865"/>
          </a:xfrm>
        </p:grpSpPr>
        <p:sp>
          <p:nvSpPr>
            <p:cNvPr name="Freeform 10" id="10"/>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11" id="11"/>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12" id="12"/>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Freeform 13" id="13"/>
          <p:cNvSpPr/>
          <p:nvPr/>
        </p:nvSpPr>
        <p:spPr>
          <a:xfrm flipH="false" flipV="false" rot="0">
            <a:off x="9144000" y="2714188"/>
            <a:ext cx="8636108" cy="6775128"/>
          </a:xfrm>
          <a:custGeom>
            <a:avLst/>
            <a:gdLst/>
            <a:ahLst/>
            <a:cxnLst/>
            <a:rect r="r" b="b" t="t" l="l"/>
            <a:pathLst>
              <a:path h="6775128" w="8636108">
                <a:moveTo>
                  <a:pt x="0" y="0"/>
                </a:moveTo>
                <a:lnTo>
                  <a:pt x="8636108" y="0"/>
                </a:lnTo>
                <a:lnTo>
                  <a:pt x="8636108" y="6775129"/>
                </a:lnTo>
                <a:lnTo>
                  <a:pt x="0" y="6775129"/>
                </a:lnTo>
                <a:lnTo>
                  <a:pt x="0" y="0"/>
                </a:lnTo>
                <a:close/>
              </a:path>
            </a:pathLst>
          </a:custGeom>
          <a:blipFill>
            <a:blip r:embed="rId3"/>
            <a:stretch>
              <a:fillRect l="0" t="0" r="0" b="0"/>
            </a:stretch>
          </a:blipFill>
        </p:spPr>
      </p:sp>
      <p:sp>
        <p:nvSpPr>
          <p:cNvPr name="TextBox 14" id="14"/>
          <p:cNvSpPr txBox="true"/>
          <p:nvPr/>
        </p:nvSpPr>
        <p:spPr>
          <a:xfrm rot="0">
            <a:off x="1209192" y="1290480"/>
            <a:ext cx="6908553" cy="1639213"/>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rPr>
              <a:t>ANNOTATION BASED CONFIG</a:t>
            </a:r>
          </a:p>
        </p:txBody>
      </p:sp>
      <p:sp>
        <p:nvSpPr>
          <p:cNvPr name="TextBox 15" id="15"/>
          <p:cNvSpPr txBox="true"/>
          <p:nvPr/>
        </p:nvSpPr>
        <p:spPr>
          <a:xfrm rot="0">
            <a:off x="1028700" y="3804783"/>
            <a:ext cx="7543666" cy="848634"/>
          </a:xfrm>
          <a:prstGeom prst="rect">
            <a:avLst/>
          </a:prstGeom>
        </p:spPr>
        <p:txBody>
          <a:bodyPr anchor="t" rtlCol="false" tIns="0" lIns="0" bIns="0" rIns="0">
            <a:spAutoFit/>
          </a:bodyPr>
          <a:lstStyle/>
          <a:p>
            <a:pPr marL="0" indent="0" lvl="0">
              <a:lnSpc>
                <a:spcPts val="6845"/>
              </a:lnSpc>
              <a:spcBef>
                <a:spcPct val="0"/>
              </a:spcBef>
            </a:pPr>
            <a:r>
              <a:rPr lang="en-US" sz="4960" spc="173">
                <a:solidFill>
                  <a:srgbClr val="010101"/>
                </a:solidFill>
                <a:latin typeface="Archivo Black"/>
              </a:rPr>
              <a:t>@AUTOWIRED</a:t>
            </a:r>
          </a:p>
        </p:txBody>
      </p:sp>
      <p:sp>
        <p:nvSpPr>
          <p:cNvPr name="TextBox 16" id="16"/>
          <p:cNvSpPr txBox="true"/>
          <p:nvPr/>
        </p:nvSpPr>
        <p:spPr>
          <a:xfrm rot="0">
            <a:off x="1028700" y="4985525"/>
            <a:ext cx="8115300" cy="1800860"/>
          </a:xfrm>
          <a:prstGeom prst="rect">
            <a:avLst/>
          </a:prstGeom>
        </p:spPr>
        <p:txBody>
          <a:bodyPr anchor="t" rtlCol="false" tIns="0" lIns="0" bIns="0" rIns="0">
            <a:spAutoFit/>
          </a:bodyPr>
          <a:lstStyle/>
          <a:p>
            <a:pPr>
              <a:lnSpc>
                <a:spcPts val="2859"/>
              </a:lnSpc>
              <a:spcBef>
                <a:spcPct val="0"/>
              </a:spcBef>
            </a:pPr>
            <a:r>
              <a:rPr lang="en-US" sz="2199">
                <a:solidFill>
                  <a:srgbClr val="000000"/>
                </a:solidFill>
                <a:latin typeface="Montserrat Light"/>
              </a:rPr>
              <a:t>You can use @Autowired annotation on properties to get rid of the setter methods. When you will pass values of autowired properties using &lt;property&gt; Spring will automatically assign those properties with the passed values or references. </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013836" y="102870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916860" y="3148979"/>
            <a:ext cx="5689104" cy="275488"/>
            <a:chOff x="0" y="0"/>
            <a:chExt cx="4519796" cy="218865"/>
          </a:xfrm>
        </p:grpSpPr>
        <p:sp>
          <p:nvSpPr>
            <p:cNvPr name="Freeform 7" id="7"/>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8" id="8"/>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12085550" y="-131220"/>
            <a:ext cx="9534019" cy="1112295"/>
            <a:chOff x="0" y="0"/>
            <a:chExt cx="1876002" cy="218865"/>
          </a:xfrm>
        </p:grpSpPr>
        <p:sp>
          <p:nvSpPr>
            <p:cNvPr name="Freeform 10" id="10"/>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11" id="11"/>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12" id="12"/>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Freeform 13" id="13"/>
          <p:cNvSpPr/>
          <p:nvPr/>
        </p:nvSpPr>
        <p:spPr>
          <a:xfrm flipH="false" flipV="false" rot="0">
            <a:off x="8962564" y="3424467"/>
            <a:ext cx="8867881" cy="6084952"/>
          </a:xfrm>
          <a:custGeom>
            <a:avLst/>
            <a:gdLst/>
            <a:ahLst/>
            <a:cxnLst/>
            <a:rect r="r" b="b" t="t" l="l"/>
            <a:pathLst>
              <a:path h="6084952" w="8867881">
                <a:moveTo>
                  <a:pt x="0" y="0"/>
                </a:moveTo>
                <a:lnTo>
                  <a:pt x="8867880" y="0"/>
                </a:lnTo>
                <a:lnTo>
                  <a:pt x="8867880" y="6084952"/>
                </a:lnTo>
                <a:lnTo>
                  <a:pt x="0" y="6084952"/>
                </a:lnTo>
                <a:lnTo>
                  <a:pt x="0" y="0"/>
                </a:lnTo>
                <a:close/>
              </a:path>
            </a:pathLst>
          </a:custGeom>
          <a:blipFill>
            <a:blip r:embed="rId3"/>
            <a:stretch>
              <a:fillRect l="0" t="0" r="0" b="0"/>
            </a:stretch>
          </a:blipFill>
        </p:spPr>
      </p:sp>
      <p:sp>
        <p:nvSpPr>
          <p:cNvPr name="TextBox 14" id="14"/>
          <p:cNvSpPr txBox="true"/>
          <p:nvPr/>
        </p:nvSpPr>
        <p:spPr>
          <a:xfrm rot="0">
            <a:off x="1209192" y="1290480"/>
            <a:ext cx="6908553" cy="1639213"/>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rPr>
              <a:t>ANNOTATION BASED CONFIG</a:t>
            </a:r>
          </a:p>
        </p:txBody>
      </p:sp>
      <p:sp>
        <p:nvSpPr>
          <p:cNvPr name="TextBox 15" id="15"/>
          <p:cNvSpPr txBox="true"/>
          <p:nvPr/>
        </p:nvSpPr>
        <p:spPr>
          <a:xfrm rot="0">
            <a:off x="1028700" y="3804783"/>
            <a:ext cx="7543666" cy="848634"/>
          </a:xfrm>
          <a:prstGeom prst="rect">
            <a:avLst/>
          </a:prstGeom>
        </p:spPr>
        <p:txBody>
          <a:bodyPr anchor="t" rtlCol="false" tIns="0" lIns="0" bIns="0" rIns="0">
            <a:spAutoFit/>
          </a:bodyPr>
          <a:lstStyle/>
          <a:p>
            <a:pPr marL="0" indent="0" lvl="0">
              <a:lnSpc>
                <a:spcPts val="6845"/>
              </a:lnSpc>
              <a:spcBef>
                <a:spcPct val="0"/>
              </a:spcBef>
            </a:pPr>
            <a:r>
              <a:rPr lang="en-US" sz="4960" spc="173">
                <a:solidFill>
                  <a:srgbClr val="010101"/>
                </a:solidFill>
                <a:latin typeface="Archivo Black"/>
              </a:rPr>
              <a:t>@AUTOWIRED</a:t>
            </a:r>
          </a:p>
        </p:txBody>
      </p:sp>
      <p:sp>
        <p:nvSpPr>
          <p:cNvPr name="TextBox 16" id="16"/>
          <p:cNvSpPr txBox="true"/>
          <p:nvPr/>
        </p:nvSpPr>
        <p:spPr>
          <a:xfrm rot="0">
            <a:off x="1028700" y="4985525"/>
            <a:ext cx="8115300" cy="1800860"/>
          </a:xfrm>
          <a:prstGeom prst="rect">
            <a:avLst/>
          </a:prstGeom>
        </p:spPr>
        <p:txBody>
          <a:bodyPr anchor="t" rtlCol="false" tIns="0" lIns="0" bIns="0" rIns="0">
            <a:spAutoFit/>
          </a:bodyPr>
          <a:lstStyle/>
          <a:p>
            <a:pPr>
              <a:lnSpc>
                <a:spcPts val="2859"/>
              </a:lnSpc>
              <a:spcBef>
                <a:spcPct val="0"/>
              </a:spcBef>
            </a:pPr>
            <a:r>
              <a:rPr lang="en-US" sz="2199">
                <a:solidFill>
                  <a:srgbClr val="000000"/>
                </a:solidFill>
                <a:latin typeface="Montserrat Light"/>
              </a:rPr>
              <a:t>You can apply @Autowired to constructors as well. A constructor @Autowired annotation indicates that the constructor should be autowired when creating the bean, even if no &lt;constructor-arg&gt; elements are used while configuring the bean in XML file. </a:t>
            </a:r>
          </a:p>
        </p:txBody>
      </p:sp>
    </p:spTree>
  </p:cSld>
  <p:clrMapOvr>
    <a:masterClrMapping/>
  </p:clrMapOvr>
</p:sld>
</file>

<file path=ppt/slides/slide53.xml><?xml version="1.0" encoding="utf-8"?>
<p:sld xmlns:p="http://schemas.openxmlformats.org/presentationml/2006/main" xmlns:a="http://schemas.openxmlformats.org/drawingml/2006/main">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1028700" y="4671558"/>
            <a:ext cx="7543666" cy="848634"/>
          </a:xfrm>
          <a:prstGeom prst="rect">
            <a:avLst/>
          </a:prstGeom>
        </p:spPr>
        <p:txBody>
          <a:bodyPr anchor="t" rtlCol="false" tIns="0" lIns="0" bIns="0" rIns="0">
            <a:spAutoFit/>
          </a:bodyPr>
          <a:lstStyle/>
          <a:p>
            <a:pPr marL="0" indent="0" lvl="0">
              <a:lnSpc>
                <a:spcPts val="6845"/>
              </a:lnSpc>
              <a:spcBef>
                <a:spcPct val="0"/>
              </a:spcBef>
            </a:pPr>
            <a:r>
              <a:rPr lang="en-US" sz="4960" spc="173">
                <a:solidFill>
                  <a:srgbClr val="010101"/>
                </a:solidFill>
                <a:latin typeface="Archivo Black"/>
              </a:rPr>
              <a:t>TO BE CONTINUED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140249" y="2828187"/>
            <a:ext cx="7678726" cy="5800717"/>
          </a:xfrm>
          <a:custGeom>
            <a:avLst/>
            <a:gdLst/>
            <a:ahLst/>
            <a:cxnLst/>
            <a:rect r="r" b="b" t="t" l="l"/>
            <a:pathLst>
              <a:path h="5800717" w="7678726">
                <a:moveTo>
                  <a:pt x="0" y="0"/>
                </a:moveTo>
                <a:lnTo>
                  <a:pt x="7678726" y="0"/>
                </a:lnTo>
                <a:lnTo>
                  <a:pt x="7678726" y="5800717"/>
                </a:lnTo>
                <a:lnTo>
                  <a:pt x="0" y="5800717"/>
                </a:lnTo>
                <a:lnTo>
                  <a:pt x="0" y="0"/>
                </a:lnTo>
                <a:close/>
              </a:path>
            </a:pathLst>
          </a:custGeom>
          <a:blipFill>
            <a:blip r:embed="rId2"/>
            <a:stretch>
              <a:fillRect l="0" t="0" r="0" b="0"/>
            </a:stretch>
          </a:blipFill>
        </p:spPr>
      </p:sp>
      <p:sp>
        <p:nvSpPr>
          <p:cNvPr name="Freeform 3" id="3"/>
          <p:cNvSpPr/>
          <p:nvPr/>
        </p:nvSpPr>
        <p:spPr>
          <a:xfrm flipH="false" flipV="false" rot="0">
            <a:off x="9144000" y="2828187"/>
            <a:ext cx="8313723" cy="5798460"/>
          </a:xfrm>
          <a:custGeom>
            <a:avLst/>
            <a:gdLst/>
            <a:ahLst/>
            <a:cxnLst/>
            <a:rect r="r" b="b" t="t" l="l"/>
            <a:pathLst>
              <a:path h="5798460" w="8313723">
                <a:moveTo>
                  <a:pt x="0" y="0"/>
                </a:moveTo>
                <a:lnTo>
                  <a:pt x="8313723" y="0"/>
                </a:lnTo>
                <a:lnTo>
                  <a:pt x="8313723" y="5798460"/>
                </a:lnTo>
                <a:lnTo>
                  <a:pt x="0" y="5798460"/>
                </a:lnTo>
                <a:lnTo>
                  <a:pt x="0" y="0"/>
                </a:lnTo>
                <a:close/>
              </a:path>
            </a:pathLst>
          </a:custGeom>
          <a:blipFill>
            <a:blip r:embed="rId3"/>
            <a:stretch>
              <a:fillRect l="0" t="0" r="0" b="0"/>
            </a:stretch>
          </a:blipFill>
        </p:spPr>
      </p:sp>
      <p:sp>
        <p:nvSpPr>
          <p:cNvPr name="TextBox 4" id="4"/>
          <p:cNvSpPr txBox="true"/>
          <p:nvPr/>
        </p:nvSpPr>
        <p:spPr>
          <a:xfrm rot="0">
            <a:off x="3753763" y="1492362"/>
            <a:ext cx="11251760" cy="848634"/>
          </a:xfrm>
          <a:prstGeom prst="rect">
            <a:avLst/>
          </a:prstGeom>
        </p:spPr>
        <p:txBody>
          <a:bodyPr anchor="t" rtlCol="false" tIns="0" lIns="0" bIns="0" rIns="0">
            <a:spAutoFit/>
          </a:bodyPr>
          <a:lstStyle/>
          <a:p>
            <a:pPr algn="ctr" marL="0" indent="0" lvl="0">
              <a:lnSpc>
                <a:spcPts val="6845"/>
              </a:lnSpc>
              <a:spcBef>
                <a:spcPct val="0"/>
              </a:spcBef>
            </a:pPr>
            <a:r>
              <a:rPr lang="en-US" sz="4960" spc="173">
                <a:solidFill>
                  <a:srgbClr val="010101"/>
                </a:solidFill>
                <a:latin typeface="Archivo Black"/>
              </a:rPr>
              <a:t>POJO VS JAVA BEAN(EJB)</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3753763" y="1492362"/>
            <a:ext cx="11251760" cy="848634"/>
          </a:xfrm>
          <a:prstGeom prst="rect">
            <a:avLst/>
          </a:prstGeom>
        </p:spPr>
        <p:txBody>
          <a:bodyPr anchor="t" rtlCol="false" tIns="0" lIns="0" bIns="0" rIns="0">
            <a:spAutoFit/>
          </a:bodyPr>
          <a:lstStyle/>
          <a:p>
            <a:pPr algn="ctr" marL="0" indent="0" lvl="0">
              <a:lnSpc>
                <a:spcPts val="6845"/>
              </a:lnSpc>
              <a:spcBef>
                <a:spcPct val="0"/>
              </a:spcBef>
            </a:pPr>
            <a:r>
              <a:rPr lang="en-US" sz="4960" spc="173">
                <a:solidFill>
                  <a:srgbClr val="010101"/>
                </a:solidFill>
                <a:latin typeface="Archivo Black"/>
              </a:rPr>
              <a:t>WHAT IS WRONG WITH EJB?</a:t>
            </a:r>
          </a:p>
        </p:txBody>
      </p:sp>
      <p:sp>
        <p:nvSpPr>
          <p:cNvPr name="TextBox 3" id="3"/>
          <p:cNvSpPr txBox="true"/>
          <p:nvPr/>
        </p:nvSpPr>
        <p:spPr>
          <a:xfrm rot="0">
            <a:off x="1543870" y="2602128"/>
            <a:ext cx="15492783" cy="8010525"/>
          </a:xfrm>
          <a:prstGeom prst="rect">
            <a:avLst/>
          </a:prstGeom>
        </p:spPr>
        <p:txBody>
          <a:bodyPr anchor="t" rtlCol="false" tIns="0" lIns="0" bIns="0" rIns="0">
            <a:spAutoFit/>
          </a:bodyPr>
          <a:lstStyle/>
          <a:p>
            <a:pPr marL="561339" indent="-280669" lvl="1">
              <a:lnSpc>
                <a:spcPts val="3587"/>
              </a:lnSpc>
              <a:buFont typeface="Arial"/>
              <a:buChar char="•"/>
            </a:pPr>
            <a:r>
              <a:rPr lang="en-US" sz="2599" spc="90">
                <a:solidFill>
                  <a:srgbClr val="010101"/>
                </a:solidFill>
                <a:latin typeface="Arial"/>
              </a:rPr>
              <a:t>Complexity: JavaBeans can sometimes lead to verbose code, especially when compared to more modern approaches for achieving similar goals.</a:t>
            </a:r>
          </a:p>
          <a:p>
            <a:pPr marL="561339" indent="-280669" lvl="1">
              <a:lnSpc>
                <a:spcPts val="3587"/>
              </a:lnSpc>
              <a:buFont typeface="Arial"/>
              <a:buChar char="•"/>
            </a:pPr>
            <a:r>
              <a:rPr lang="en-US" sz="2599" spc="90">
                <a:solidFill>
                  <a:srgbClr val="010101"/>
                </a:solidFill>
                <a:latin typeface="Arial"/>
              </a:rPr>
              <a:t>Boilerplate Code: Historically, JavaBeans often required a lot of boilerplate code for getters, setters, and property change notification methods.</a:t>
            </a:r>
          </a:p>
          <a:p>
            <a:pPr marL="561339" indent="-280669" lvl="1">
              <a:lnSpc>
                <a:spcPts val="3587"/>
              </a:lnSpc>
              <a:buFont typeface="Arial"/>
              <a:buChar char="•"/>
            </a:pPr>
            <a:r>
              <a:rPr lang="en-US" sz="2599" spc="90">
                <a:solidFill>
                  <a:srgbClr val="010101"/>
                </a:solidFill>
                <a:latin typeface="Arial"/>
              </a:rPr>
              <a:t>Mutability: JavaBeans typically expose mutable properties, which can lead to issues with thread safety and debugging mutable state-related bugs.</a:t>
            </a:r>
          </a:p>
          <a:p>
            <a:pPr marL="561339" indent="-280669" lvl="1">
              <a:lnSpc>
                <a:spcPts val="3587"/>
              </a:lnSpc>
              <a:buFont typeface="Arial"/>
              <a:buChar char="•"/>
            </a:pPr>
            <a:r>
              <a:rPr lang="en-US" sz="2599" spc="90">
                <a:solidFill>
                  <a:srgbClr val="010101"/>
                </a:solidFill>
                <a:latin typeface="Arial"/>
              </a:rPr>
              <a:t>Inflexibility: JavaBeans typically follow a strict naming convention for methods (e.g., getPropertyName() and setPropertyName()), which can be limiting in terms of flexibility and readability.</a:t>
            </a:r>
          </a:p>
          <a:p>
            <a:pPr marL="561339" indent="-280669" lvl="1">
              <a:lnSpc>
                <a:spcPts val="3587"/>
              </a:lnSpc>
              <a:buFont typeface="Arial"/>
              <a:buChar char="•"/>
            </a:pPr>
            <a:r>
              <a:rPr lang="en-US" sz="2599" spc="90">
                <a:solidFill>
                  <a:srgbClr val="010101"/>
                </a:solidFill>
                <a:latin typeface="Arial"/>
              </a:rPr>
              <a:t>Serialization Concerns: There can be challenges with serializing JavaBeans, especially if they contain complex nested objects or if the class hierarchy changes.</a:t>
            </a:r>
          </a:p>
          <a:p>
            <a:pPr marL="561339" indent="-280669" lvl="1">
              <a:lnSpc>
                <a:spcPts val="3587"/>
              </a:lnSpc>
              <a:buFont typeface="Arial"/>
              <a:buChar char="•"/>
            </a:pPr>
            <a:r>
              <a:rPr lang="en-US" sz="2599" spc="90">
                <a:solidFill>
                  <a:srgbClr val="010101"/>
                </a:solidFill>
                <a:latin typeface="Arial"/>
              </a:rPr>
              <a:t>Maintenance Overhead: As JavaBeans rely heavily on getter and setter methods, any changes to the bean properties can lead to a lot of refactoring work throughout the codebase.</a:t>
            </a:r>
          </a:p>
          <a:p>
            <a:pPr marL="561339" indent="-280669" lvl="1">
              <a:lnSpc>
                <a:spcPts val="3587"/>
              </a:lnSpc>
              <a:buFont typeface="Arial"/>
              <a:buChar char="•"/>
            </a:pPr>
            <a:r>
              <a:rPr lang="en-US" sz="2599" spc="90">
                <a:solidFill>
                  <a:srgbClr val="010101"/>
                </a:solidFill>
                <a:latin typeface="Arial"/>
              </a:rPr>
              <a:t>Lack of Immutability: Immutability is becoming increasingly valued in modern programming paradigms, but JavaBeans inherently promote mutability due to their design.</a:t>
            </a:r>
          </a:p>
          <a:p>
            <a:pPr>
              <a:lnSpc>
                <a:spcPts val="3311"/>
              </a:lnSpc>
              <a:spcBef>
                <a:spcPct val="0"/>
              </a:spcBef>
            </a:pPr>
          </a:p>
          <a:p>
            <a:pPr>
              <a:lnSpc>
                <a:spcPts val="3311"/>
              </a:lnSpc>
              <a:spcBef>
                <a:spcPct val="0"/>
              </a:spcBef>
            </a:pPr>
          </a:p>
          <a:p>
            <a:pPr>
              <a:lnSpc>
                <a:spcPts val="3311"/>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2940485" y="2691375"/>
            <a:ext cx="12407029" cy="5781818"/>
          </a:xfrm>
          <a:custGeom>
            <a:avLst/>
            <a:gdLst/>
            <a:ahLst/>
            <a:cxnLst/>
            <a:rect r="r" b="b" t="t" l="l"/>
            <a:pathLst>
              <a:path h="5781818" w="12407029">
                <a:moveTo>
                  <a:pt x="0" y="0"/>
                </a:moveTo>
                <a:lnTo>
                  <a:pt x="12407030" y="0"/>
                </a:lnTo>
                <a:lnTo>
                  <a:pt x="12407030" y="5781818"/>
                </a:lnTo>
                <a:lnTo>
                  <a:pt x="0" y="5781818"/>
                </a:lnTo>
                <a:lnTo>
                  <a:pt x="0" y="0"/>
                </a:lnTo>
                <a:close/>
              </a:path>
            </a:pathLst>
          </a:custGeom>
          <a:blipFill>
            <a:blip r:embed="rId2"/>
            <a:stretch>
              <a:fillRect l="0" t="0" r="0" b="0"/>
            </a:stretch>
          </a:blipFill>
        </p:spPr>
      </p:sp>
      <p:sp>
        <p:nvSpPr>
          <p:cNvPr name="TextBox 3" id="3"/>
          <p:cNvSpPr txBox="true"/>
          <p:nvPr/>
        </p:nvSpPr>
        <p:spPr>
          <a:xfrm rot="0">
            <a:off x="5297633" y="1492362"/>
            <a:ext cx="7692734" cy="848634"/>
          </a:xfrm>
          <a:prstGeom prst="rect">
            <a:avLst/>
          </a:prstGeom>
        </p:spPr>
        <p:txBody>
          <a:bodyPr anchor="t" rtlCol="false" tIns="0" lIns="0" bIns="0" rIns="0">
            <a:spAutoFit/>
          </a:bodyPr>
          <a:lstStyle/>
          <a:p>
            <a:pPr algn="ctr" marL="0" indent="0" lvl="0">
              <a:lnSpc>
                <a:spcPts val="6845"/>
              </a:lnSpc>
              <a:spcBef>
                <a:spcPct val="0"/>
              </a:spcBef>
            </a:pPr>
            <a:r>
              <a:rPr lang="en-US" sz="4960" spc="173">
                <a:solidFill>
                  <a:srgbClr val="010101"/>
                </a:solidFill>
                <a:latin typeface="Archivo Black"/>
              </a:rPr>
              <a:t>SPRING TIMELINE</a:t>
            </a:r>
          </a:p>
        </p:txBody>
      </p:sp>
      <p:sp>
        <p:nvSpPr>
          <p:cNvPr name="TextBox 4" id="4"/>
          <p:cNvSpPr txBox="true"/>
          <p:nvPr/>
        </p:nvSpPr>
        <p:spPr>
          <a:xfrm rot="0">
            <a:off x="5492648" y="8730368"/>
            <a:ext cx="7617321" cy="848634"/>
          </a:xfrm>
          <a:prstGeom prst="rect">
            <a:avLst/>
          </a:prstGeom>
        </p:spPr>
        <p:txBody>
          <a:bodyPr anchor="t" rtlCol="false" tIns="0" lIns="0" bIns="0" rIns="0">
            <a:spAutoFit/>
          </a:bodyPr>
          <a:lstStyle/>
          <a:p>
            <a:pPr algn="ctr">
              <a:lnSpc>
                <a:spcPts val="6845"/>
              </a:lnSpc>
              <a:spcBef>
                <a:spcPct val="0"/>
              </a:spcBef>
            </a:pPr>
            <a:r>
              <a:rPr lang="en-US" sz="4960" spc="173" u="sng">
                <a:solidFill>
                  <a:srgbClr val="010101"/>
                </a:solidFill>
                <a:latin typeface="Archivo Black"/>
                <a:hlinkClick r:id="rId3" tooltip="https://springone.io/history-of-spring"/>
              </a:rPr>
              <a:t>HISTORY OF SPRING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925483">
            <a:off x="5978889" y="4633519"/>
            <a:ext cx="15026802" cy="1591351"/>
          </a:xfrm>
          <a:custGeom>
            <a:avLst/>
            <a:gdLst/>
            <a:ahLst/>
            <a:cxnLst/>
            <a:rect r="r" b="b" t="t" l="l"/>
            <a:pathLst>
              <a:path h="1591351" w="15026802">
                <a:moveTo>
                  <a:pt x="0" y="0"/>
                </a:moveTo>
                <a:lnTo>
                  <a:pt x="15026802" y="0"/>
                </a:lnTo>
                <a:lnTo>
                  <a:pt x="15026802" y="1591350"/>
                </a:lnTo>
                <a:lnTo>
                  <a:pt x="0" y="1591350"/>
                </a:lnTo>
                <a:lnTo>
                  <a:pt x="0" y="0"/>
                </a:lnTo>
                <a:close/>
              </a:path>
            </a:pathLst>
          </a:custGeom>
          <a:blipFill>
            <a:blip r:embed="rId3"/>
            <a:stretch>
              <a:fillRect l="0" t="-86495" r="0" b="0"/>
            </a:stretch>
          </a:blipFill>
        </p:spPr>
      </p:sp>
      <p:grpSp>
        <p:nvGrpSpPr>
          <p:cNvPr name="Group 4" id="4"/>
          <p:cNvGrpSpPr>
            <a:grpSpLocks noChangeAspect="true"/>
          </p:cNvGrpSpPr>
          <p:nvPr/>
        </p:nvGrpSpPr>
        <p:grpSpPr>
          <a:xfrm rot="0">
            <a:off x="9046979" y="0"/>
            <a:ext cx="9241021" cy="10396149"/>
            <a:chOff x="0" y="0"/>
            <a:chExt cx="5370413" cy="6041715"/>
          </a:xfrm>
        </p:grpSpPr>
        <p:sp>
          <p:nvSpPr>
            <p:cNvPr name="Freeform 5" id="5"/>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000000"/>
            </a:solidFill>
          </p:spPr>
        </p:sp>
        <p:sp>
          <p:nvSpPr>
            <p:cNvPr name="Freeform 6" id="6"/>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blipFill>
              <a:blip r:embed="rId4"/>
              <a:stretch>
                <a:fillRect l="-34427" t="0" r="-34427" b="0"/>
              </a:stretch>
            </a:blipFill>
          </p:spPr>
        </p:sp>
      </p:grpSp>
      <p:grpSp>
        <p:nvGrpSpPr>
          <p:cNvPr name="Group 7" id="7"/>
          <p:cNvGrpSpPr/>
          <p:nvPr/>
        </p:nvGrpSpPr>
        <p:grpSpPr>
          <a:xfrm rot="0">
            <a:off x="2122031" y="4270779"/>
            <a:ext cx="1828744" cy="182874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2456932" y="4728682"/>
            <a:ext cx="1236499" cy="858804"/>
          </a:xfrm>
          <a:custGeom>
            <a:avLst/>
            <a:gdLst/>
            <a:ahLst/>
            <a:cxnLst/>
            <a:rect r="r" b="b" t="t" l="l"/>
            <a:pathLst>
              <a:path h="858804" w="1236499">
                <a:moveTo>
                  <a:pt x="0" y="0"/>
                </a:moveTo>
                <a:lnTo>
                  <a:pt x="1236498" y="0"/>
                </a:lnTo>
                <a:lnTo>
                  <a:pt x="1236498" y="858804"/>
                </a:lnTo>
                <a:lnTo>
                  <a:pt x="0" y="8588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2122031" y="6625687"/>
            <a:ext cx="1828744" cy="182874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name="TextBox 13" id="13"/>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14" id="14"/>
          <p:cNvSpPr/>
          <p:nvPr/>
        </p:nvSpPr>
        <p:spPr>
          <a:xfrm flipH="false" flipV="false" rot="0">
            <a:off x="2553577" y="7025093"/>
            <a:ext cx="1043208" cy="1029931"/>
          </a:xfrm>
          <a:custGeom>
            <a:avLst/>
            <a:gdLst/>
            <a:ahLst/>
            <a:cxnLst/>
            <a:rect r="r" b="b" t="t" l="l"/>
            <a:pathLst>
              <a:path h="1029931" w="1043208">
                <a:moveTo>
                  <a:pt x="0" y="0"/>
                </a:moveTo>
                <a:lnTo>
                  <a:pt x="1043208" y="0"/>
                </a:lnTo>
                <a:lnTo>
                  <a:pt x="1043208" y="1029931"/>
                </a:lnTo>
                <a:lnTo>
                  <a:pt x="0" y="102993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5" id="15"/>
          <p:cNvGrpSpPr/>
          <p:nvPr/>
        </p:nvGrpSpPr>
        <p:grpSpPr>
          <a:xfrm rot="0">
            <a:off x="-3950263" y="803081"/>
            <a:ext cx="15859325" cy="2258023"/>
            <a:chOff x="0" y="0"/>
            <a:chExt cx="1537211" cy="218865"/>
          </a:xfrm>
        </p:grpSpPr>
        <p:sp>
          <p:nvSpPr>
            <p:cNvPr name="Freeform 16" id="16"/>
            <p:cNvSpPr/>
            <p:nvPr/>
          </p:nvSpPr>
          <p:spPr>
            <a:xfrm flipH="false" flipV="false" rot="0">
              <a:off x="0" y="0"/>
              <a:ext cx="1537211" cy="218865"/>
            </a:xfrm>
            <a:custGeom>
              <a:avLst/>
              <a:gdLst/>
              <a:ahLst/>
              <a:cxnLst/>
              <a:rect r="r" b="b" t="t" l="l"/>
              <a:pathLst>
                <a:path h="218865" w="1537211">
                  <a:moveTo>
                    <a:pt x="1334011" y="0"/>
                  </a:moveTo>
                  <a:lnTo>
                    <a:pt x="0" y="0"/>
                  </a:lnTo>
                  <a:lnTo>
                    <a:pt x="203200" y="218865"/>
                  </a:lnTo>
                  <a:lnTo>
                    <a:pt x="1537211" y="218865"/>
                  </a:lnTo>
                  <a:lnTo>
                    <a:pt x="1334011" y="0"/>
                  </a:lnTo>
                  <a:close/>
                </a:path>
              </a:pathLst>
            </a:custGeom>
            <a:solidFill>
              <a:srgbClr val="010101"/>
            </a:solidFill>
            <a:ln cap="sq">
              <a:noFill/>
              <a:prstDash val="solid"/>
              <a:miter/>
            </a:ln>
          </p:spPr>
        </p:sp>
        <p:sp>
          <p:nvSpPr>
            <p:cNvPr name="TextBox 17" id="17"/>
            <p:cNvSpPr txBox="true"/>
            <p:nvPr/>
          </p:nvSpPr>
          <p:spPr>
            <a:xfrm>
              <a:off x="101600" y="-19050"/>
              <a:ext cx="1334011"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8" id="18"/>
          <p:cNvSpPr txBox="true"/>
          <p:nvPr/>
        </p:nvSpPr>
        <p:spPr>
          <a:xfrm rot="0">
            <a:off x="4188259" y="4401034"/>
            <a:ext cx="7132181" cy="1915775"/>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Montserrat Light"/>
              </a:rPr>
              <a:t>Spring framework is an open source Java platform that provides comprehensive infrastructure support for developing robust Java applications very easily and very rapidly.</a:t>
            </a:r>
          </a:p>
        </p:txBody>
      </p:sp>
      <p:sp>
        <p:nvSpPr>
          <p:cNvPr name="TextBox 19" id="19"/>
          <p:cNvSpPr txBox="true"/>
          <p:nvPr/>
        </p:nvSpPr>
        <p:spPr>
          <a:xfrm rot="0">
            <a:off x="4188259" y="6755942"/>
            <a:ext cx="7132181" cy="1144493"/>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Montserrat Light"/>
              </a:rPr>
              <a:t>Spring framework was initially written by Rod Johnson and was first released under the Apache 2.0 license in June 2003.</a:t>
            </a:r>
          </a:p>
        </p:txBody>
      </p:sp>
      <p:sp>
        <p:nvSpPr>
          <p:cNvPr name="TextBox 20" id="20"/>
          <p:cNvSpPr txBox="true"/>
          <p:nvPr/>
        </p:nvSpPr>
        <p:spPr>
          <a:xfrm rot="0">
            <a:off x="659418" y="1304859"/>
            <a:ext cx="8879555" cy="1132046"/>
          </a:xfrm>
          <a:prstGeom prst="rect">
            <a:avLst/>
          </a:prstGeom>
        </p:spPr>
        <p:txBody>
          <a:bodyPr anchor="t" rtlCol="false" tIns="0" lIns="0" bIns="0" rIns="0">
            <a:spAutoFit/>
          </a:bodyPr>
          <a:lstStyle/>
          <a:p>
            <a:pPr algn="ctr" marL="0" indent="0" lvl="0">
              <a:lnSpc>
                <a:spcPts val="9286"/>
              </a:lnSpc>
              <a:spcBef>
                <a:spcPct val="0"/>
              </a:spcBef>
            </a:pPr>
            <a:r>
              <a:rPr lang="en-US" sz="6729" spc="53">
                <a:solidFill>
                  <a:srgbClr val="FFFFFF"/>
                </a:solidFill>
                <a:latin typeface="Archivo Black"/>
              </a:rPr>
              <a:t>WHAT IS SPRING?</a:t>
            </a:r>
          </a:p>
        </p:txBody>
      </p:sp>
      <p:sp>
        <p:nvSpPr>
          <p:cNvPr name="TextBox 21" id="21"/>
          <p:cNvSpPr txBox="true"/>
          <p:nvPr/>
        </p:nvSpPr>
        <p:spPr>
          <a:xfrm rot="0">
            <a:off x="7752881" y="8905240"/>
            <a:ext cx="3567559" cy="353060"/>
          </a:xfrm>
          <a:prstGeom prst="rect">
            <a:avLst/>
          </a:prstGeom>
        </p:spPr>
        <p:txBody>
          <a:bodyPr anchor="t" rtlCol="false" tIns="0" lIns="0" bIns="0" rIns="0">
            <a:spAutoFit/>
          </a:bodyPr>
          <a:lstStyle/>
          <a:p>
            <a:pPr algn="ctr">
              <a:lnSpc>
                <a:spcPts val="2859"/>
              </a:lnSpc>
              <a:spcBef>
                <a:spcPct val="0"/>
              </a:spcBef>
            </a:pPr>
            <a:r>
              <a:rPr lang="en-US" sz="2199" u="sng">
                <a:solidFill>
                  <a:srgbClr val="000000"/>
                </a:solidFill>
                <a:latin typeface="Open Sauce"/>
                <a:hlinkClick r:id="rId9" tooltip="https://www.tutorialspoint.com/spring/index.htm"/>
              </a:rPr>
              <a:t>Spring Framework Tutorial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DAGA3Xb0bxI</dc:identifier>
  <dcterms:modified xsi:type="dcterms:W3CDTF">2011-08-01T06:04:30Z</dcterms:modified>
  <cp:revision>1</cp:revision>
  <dc:title>Java Enterprise Solutions</dc:title>
</cp:coreProperties>
</file>